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434" r:id="rId2"/>
    <p:sldId id="546" r:id="rId3"/>
    <p:sldId id="548" r:id="rId4"/>
    <p:sldId id="547" r:id="rId5"/>
    <p:sldId id="549" r:id="rId6"/>
    <p:sldId id="550" r:id="rId7"/>
    <p:sldId id="551" r:id="rId8"/>
    <p:sldId id="552" r:id="rId9"/>
    <p:sldId id="553" r:id="rId10"/>
    <p:sldId id="554" r:id="rId11"/>
    <p:sldId id="555" r:id="rId12"/>
    <p:sldId id="556" r:id="rId13"/>
    <p:sldId id="557" r:id="rId14"/>
    <p:sldId id="558" r:id="rId15"/>
    <p:sldId id="559" r:id="rId16"/>
    <p:sldId id="522" r:id="rId17"/>
    <p:sldId id="27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Microsoft Sans Serif" panose="020B0604020202020204" pitchFamily="34" charset="0"/>
      <p:regular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Montserrat Medium" panose="020B0604020202020204" charset="0"/>
      <p:regular r:id="rId31"/>
      <p:italic r:id="rId32"/>
    </p:embeddedFont>
    <p:embeddedFont>
      <p:font typeface="Montserrat SemiBold" panose="020B0604020202020204" charset="0"/>
      <p:regular r:id="rId33"/>
      <p:bold r:id="rId34"/>
      <p:italic r:id="rId35"/>
      <p:boldItalic r:id="rId36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145"/>
    <a:srgbClr val="DECAAC"/>
    <a:srgbClr val="E9AEAD"/>
    <a:srgbClr val="BC945A"/>
    <a:srgbClr val="CE8684"/>
    <a:srgbClr val="D05350"/>
    <a:srgbClr val="CB403D"/>
    <a:srgbClr val="F4D9D8"/>
    <a:srgbClr val="D56461"/>
    <a:srgbClr val="B93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249" autoAdjust="0"/>
  </p:normalViewPr>
  <p:slideViewPr>
    <p:cSldViewPr snapToGrid="0" snapToObjects="1">
      <p:cViewPr>
        <p:scale>
          <a:sx n="50" d="100"/>
          <a:sy n="50" d="100"/>
        </p:scale>
        <p:origin x="1200" y="3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F7320A-8028-4423-9671-DD38AF46C5E0}" type="doc">
      <dgm:prSet loTypeId="urn:microsoft.com/office/officeart/2005/8/layout/default" loCatId="list" qsTypeId="urn:microsoft.com/office/officeart/2005/8/quickstyle/simple2" qsCatId="simple" csTypeId="urn:microsoft.com/office/officeart/2005/8/colors/accent2_1" csCatId="accent2" phldr="1"/>
      <dgm:spPr/>
    </dgm:pt>
    <dgm:pt modelId="{59FA1A3C-7EEE-4702-949A-D1B954D7F04A}">
      <dgm:prSet phldrT="[Texto]" custT="1"/>
      <dgm:spPr>
        <a:xfrm>
          <a:off x="16805" y="19726"/>
          <a:ext cx="1333963" cy="1158219"/>
        </a:xfrm>
        <a:prstGeom prst="rect">
          <a:avLst/>
        </a:prstGeom>
        <a:solidFill>
          <a:srgbClr val="A62649"/>
        </a:solidFill>
        <a:ln w="38100" cap="flat" cmpd="sng" algn="ctr">
          <a:solidFill>
            <a:srgbClr val="C0504D">
              <a:lumMod val="5000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MX" sz="2800" b="1" dirty="0">
              <a:solidFill>
                <a:sysClr val="window" lastClr="FFFFFF"/>
              </a:solidFill>
              <a:latin typeface="Montserrat" panose="00000500000000000000" pitchFamily="50" charset="0"/>
              <a:ea typeface="+mn-ea"/>
              <a:cs typeface="+mn-cs"/>
            </a:rPr>
            <a:t>1,756</a:t>
          </a:r>
          <a:r>
            <a:rPr lang="es-MX" sz="2000" b="1" dirty="0">
              <a:solidFill>
                <a:sysClr val="window" lastClr="FFFFFF"/>
              </a:solidFill>
              <a:latin typeface="Montserrat" panose="00000500000000000000" pitchFamily="50" charset="0"/>
              <a:ea typeface="+mn-ea"/>
              <a:cs typeface="+mn-cs"/>
            </a:rPr>
            <a:t> </a:t>
          </a:r>
          <a:r>
            <a:rPr lang="es-MX" sz="1400" b="1" dirty="0">
              <a:solidFill>
                <a:sysClr val="window" lastClr="FFFFFF"/>
              </a:solidFill>
              <a:latin typeface="Montserrat" panose="00000500000000000000" pitchFamily="50" charset="0"/>
              <a:ea typeface="+mn-ea"/>
              <a:cs typeface="+mn-cs"/>
            </a:rPr>
            <a:t>Sucursales</a:t>
          </a:r>
          <a:endParaRPr lang="es-MX" sz="1800" b="1" dirty="0">
            <a:solidFill>
              <a:sysClr val="window" lastClr="FFFFFF"/>
            </a:solidFill>
            <a:latin typeface="Montserrat" panose="00000500000000000000" pitchFamily="50" charset="0"/>
            <a:ea typeface="+mn-ea"/>
            <a:cs typeface="+mn-cs"/>
          </a:endParaRPr>
        </a:p>
      </dgm:t>
    </dgm:pt>
    <dgm:pt modelId="{CD0AA2AF-36DE-42FF-9F98-F296098CB59B}" type="parTrans" cxnId="{D7FA6C63-1FD9-4CAB-8277-301191203614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3380D593-2C17-4C5D-B966-C5A1091BA5DB}" type="sibTrans" cxnId="{D7FA6C63-1FD9-4CAB-8277-301191203614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D2BF9F1B-2064-4A32-95BD-613A2C8A1712}">
      <dgm:prSet phldrT="[Texto]" custT="1"/>
      <dgm:spPr>
        <a:xfrm>
          <a:off x="1484166" y="198647"/>
          <a:ext cx="1333963" cy="800378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C955A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MX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1,217</a:t>
          </a:r>
          <a:r>
            <a:rPr lang="es-MX" sz="11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Presencia en Municipios, </a:t>
          </a:r>
          <a:r>
            <a:rPr lang="es-MX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51%</a:t>
          </a:r>
          <a:r>
            <a:rPr lang="es-MX" sz="11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Cobertura equivalente</a:t>
          </a:r>
        </a:p>
      </dgm:t>
    </dgm:pt>
    <dgm:pt modelId="{3086889C-A14C-44AD-A682-819119940E30}" type="parTrans" cxnId="{26A51225-167D-4BE9-9A0F-0A7CA3C0CC3E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C1FE88AE-7C14-497A-90CA-86A1D1A6D5E1}" type="sibTrans" cxnId="{26A51225-167D-4BE9-9A0F-0A7CA3C0CC3E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4878DFC0-4D5C-44A5-959C-858E4F1D0061}">
      <dgm:prSet phldrT="[Texto]" custT="1"/>
      <dgm:spPr>
        <a:xfrm>
          <a:off x="2951526" y="198647"/>
          <a:ext cx="1333963" cy="800378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C955A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MX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99.5</a:t>
          </a:r>
          <a:r>
            <a:rPr lang="es-MX" sz="11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Millones Población Atendida</a:t>
          </a:r>
        </a:p>
      </dgm:t>
    </dgm:pt>
    <dgm:pt modelId="{EA70FB34-76B4-4B3A-8468-BFD01E0110D6}" type="parTrans" cxnId="{5CEC7529-3D0C-43E7-A43D-698FDE9DC494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790A8FE2-0FF6-4BF7-9465-2F2BE0AEF1B4}" type="sibTrans" cxnId="{5CEC7529-3D0C-43E7-A43D-698FDE9DC494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0B154E51-20E1-43D4-BD43-DE111ECAF18F}">
      <dgm:prSet phldrT="[Texto]" custT="1"/>
      <dgm:spPr>
        <a:xfrm>
          <a:off x="5907" y="1311342"/>
          <a:ext cx="1333963" cy="800378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C955A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MX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171</a:t>
          </a:r>
          <a:r>
            <a:rPr lang="es-MX" sz="11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Municipios sin Presencia Bancaria con Sucursal</a:t>
          </a:r>
        </a:p>
      </dgm:t>
    </dgm:pt>
    <dgm:pt modelId="{3A03FB7C-49E5-4FDC-B714-8CC348244338}" type="parTrans" cxnId="{3B0B6478-CA35-41B8-92FA-A4018DED3DB2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CAA587FD-05B5-47FF-AED0-E996869DD122}" type="sibTrans" cxnId="{3B0B6478-CA35-41B8-92FA-A4018DED3DB2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D36102B9-ABE7-48AA-9510-32B9A2E9BCDE}">
      <dgm:prSet phldrT="[Texto]" custT="1"/>
      <dgm:spPr>
        <a:xfrm>
          <a:off x="1473267" y="1311342"/>
          <a:ext cx="1512221" cy="800378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6B1A3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MX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*1,244 </a:t>
          </a:r>
          <a:r>
            <a:rPr lang="es-MX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Sucursales con servicio de Pago Programas de Bienestar</a:t>
          </a:r>
        </a:p>
      </dgm:t>
    </dgm:pt>
    <dgm:pt modelId="{CF8FF9A1-7F47-48F8-BA8A-D239D0CEA0B7}" type="parTrans" cxnId="{12C4ED4B-9C44-421B-9E5D-C0F3129E3C97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A0CFB059-5E10-4EEA-9F7C-9D501A0A8E84}" type="sibTrans" cxnId="{12C4ED4B-9C44-421B-9E5D-C0F3129E3C97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D46AC9CB-0656-4262-90C8-0792477A87AF}">
      <dgm:prSet phldrT="[Texto]" custT="1"/>
      <dgm:spPr>
        <a:xfrm>
          <a:off x="3118885" y="1311342"/>
          <a:ext cx="1177503" cy="800378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6B1A3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MX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*3,944</a:t>
          </a:r>
          <a:r>
            <a:rPr lang="es-MX" sz="11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Puntos Temporales </a:t>
          </a:r>
        </a:p>
      </dgm:t>
    </dgm:pt>
    <dgm:pt modelId="{6E86A70C-F341-4D6F-9EE1-847702688158}" type="parTrans" cxnId="{D95E950F-B4A1-498B-A998-88D5BEC3D2ED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7356D41B-5057-4536-A79D-E46A5104685D}" type="sibTrans" cxnId="{D95E950F-B4A1-498B-A998-88D5BEC3D2ED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4D4412CA-D54D-4580-8CF0-D3AD56540BAA}">
      <dgm:prSet phldrT="[Texto]" custT="1"/>
      <dgm:spPr>
        <a:xfrm>
          <a:off x="16805" y="2245117"/>
          <a:ext cx="1333963" cy="800378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C955A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MX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475</a:t>
          </a:r>
          <a:r>
            <a:rPr lang="es-MX" sz="11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Sucursales Conectadas Vía Satelital</a:t>
          </a:r>
        </a:p>
      </dgm:t>
    </dgm:pt>
    <dgm:pt modelId="{3EF729B5-1C4D-4ABE-8E30-F5CF0F0FEA0E}" type="parTrans" cxnId="{CECDC90C-40CB-4033-BB57-C947074F8198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C1B5AA3A-5DAF-45F8-A541-286540AF88AF}" type="sibTrans" cxnId="{CECDC90C-40CB-4033-BB57-C947074F8198}">
      <dgm:prSet/>
      <dgm:spPr/>
      <dgm:t>
        <a:bodyPr/>
        <a:lstStyle/>
        <a:p>
          <a:endParaRPr lang="es-MX" sz="1100" b="1">
            <a:latin typeface="Montserrat" panose="00000500000000000000" pitchFamily="50" charset="0"/>
          </a:endParaRPr>
        </a:p>
      </dgm:t>
    </dgm:pt>
    <dgm:pt modelId="{B9815F3B-03D1-4DFA-AF99-9AE28BD9019F}">
      <dgm:prSet phldrT="[Texto]" custT="1"/>
      <dgm:spPr>
        <a:xfrm>
          <a:off x="1484166" y="2245117"/>
          <a:ext cx="1333963" cy="800378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C955A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MX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477</a:t>
          </a:r>
          <a:r>
            <a:rPr lang="es-MX" sz="11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Sucursales con servicio de Reparto</a:t>
          </a:r>
        </a:p>
      </dgm:t>
    </dgm:pt>
    <dgm:pt modelId="{79210B6C-B413-45EE-93F8-57C7619BB3E0}" type="parTrans" cxnId="{5DACA78C-7F1F-4A9F-9B51-7539F18E1C6B}">
      <dgm:prSet/>
      <dgm:spPr/>
      <dgm:t>
        <a:bodyPr/>
        <a:lstStyle/>
        <a:p>
          <a:endParaRPr lang="es-MX" sz="1100"/>
        </a:p>
      </dgm:t>
    </dgm:pt>
    <dgm:pt modelId="{8F560BD7-FD62-4B17-B04C-DD31AA0462B8}" type="sibTrans" cxnId="{5DACA78C-7F1F-4A9F-9B51-7539F18E1C6B}">
      <dgm:prSet/>
      <dgm:spPr/>
      <dgm:t>
        <a:bodyPr/>
        <a:lstStyle/>
        <a:p>
          <a:endParaRPr lang="es-MX" sz="1100"/>
        </a:p>
      </dgm:t>
    </dgm:pt>
    <dgm:pt modelId="{7FE6ED59-7859-48D9-80D7-C0ADC2022205}">
      <dgm:prSet phldrT="[Texto]" custT="1"/>
      <dgm:spPr>
        <a:xfrm>
          <a:off x="2951526" y="2245117"/>
          <a:ext cx="1333963" cy="800378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C955A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MX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3,094</a:t>
          </a:r>
          <a:r>
            <a:rPr lang="es-MX" sz="11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Número de Ventanillas</a:t>
          </a:r>
        </a:p>
      </dgm:t>
    </dgm:pt>
    <dgm:pt modelId="{E43E27AC-9A59-4B6E-A772-5DF9CA23D484}" type="parTrans" cxnId="{B12756DE-DD44-4247-9E4A-555177BA45BD}">
      <dgm:prSet/>
      <dgm:spPr/>
      <dgm:t>
        <a:bodyPr/>
        <a:lstStyle/>
        <a:p>
          <a:endParaRPr lang="es-MX" sz="1100"/>
        </a:p>
      </dgm:t>
    </dgm:pt>
    <dgm:pt modelId="{8655487A-3043-4006-BACD-9D6CE98D17F6}" type="sibTrans" cxnId="{B12756DE-DD44-4247-9E4A-555177BA45BD}">
      <dgm:prSet/>
      <dgm:spPr/>
      <dgm:t>
        <a:bodyPr/>
        <a:lstStyle/>
        <a:p>
          <a:endParaRPr lang="es-MX" sz="1100"/>
        </a:p>
      </dgm:t>
    </dgm:pt>
    <dgm:pt modelId="{A200F9FB-408E-4E57-80E0-6B55681AC239}" type="pres">
      <dgm:prSet presAssocID="{39F7320A-8028-4423-9671-DD38AF46C5E0}" presName="diagram" presStyleCnt="0">
        <dgm:presLayoutVars>
          <dgm:dir/>
          <dgm:resizeHandles val="exact"/>
        </dgm:presLayoutVars>
      </dgm:prSet>
      <dgm:spPr/>
    </dgm:pt>
    <dgm:pt modelId="{2F05DD7B-6660-4A76-943F-D4FF567A433E}" type="pres">
      <dgm:prSet presAssocID="{59FA1A3C-7EEE-4702-949A-D1B954D7F04A}" presName="node" presStyleLbl="node1" presStyleIdx="0" presStyleCnt="9" custScaleY="144709">
        <dgm:presLayoutVars>
          <dgm:bulletEnabled val="1"/>
        </dgm:presLayoutVars>
      </dgm:prSet>
      <dgm:spPr/>
    </dgm:pt>
    <dgm:pt modelId="{D063034D-D283-4A0D-8274-8EC34FD765BF}" type="pres">
      <dgm:prSet presAssocID="{3380D593-2C17-4C5D-B966-C5A1091BA5DB}" presName="sibTrans" presStyleCnt="0"/>
      <dgm:spPr/>
    </dgm:pt>
    <dgm:pt modelId="{C1C1AF03-5E59-4691-9955-0AC79671E7C7}" type="pres">
      <dgm:prSet presAssocID="{D2BF9F1B-2064-4A32-95BD-613A2C8A1712}" presName="node" presStyleLbl="node1" presStyleIdx="1" presStyleCnt="9">
        <dgm:presLayoutVars>
          <dgm:bulletEnabled val="1"/>
        </dgm:presLayoutVars>
      </dgm:prSet>
      <dgm:spPr/>
    </dgm:pt>
    <dgm:pt modelId="{20ED6223-E1D4-44D6-9D65-F7B14954865C}" type="pres">
      <dgm:prSet presAssocID="{C1FE88AE-7C14-497A-90CA-86A1D1A6D5E1}" presName="sibTrans" presStyleCnt="0"/>
      <dgm:spPr/>
    </dgm:pt>
    <dgm:pt modelId="{2701468F-0CAC-484D-834B-84E3A85B65F0}" type="pres">
      <dgm:prSet presAssocID="{4878DFC0-4D5C-44A5-959C-858E4F1D0061}" presName="node" presStyleLbl="node1" presStyleIdx="2" presStyleCnt="9">
        <dgm:presLayoutVars>
          <dgm:bulletEnabled val="1"/>
        </dgm:presLayoutVars>
      </dgm:prSet>
      <dgm:spPr/>
    </dgm:pt>
    <dgm:pt modelId="{8199952E-B104-40D7-839A-5D44611A7F07}" type="pres">
      <dgm:prSet presAssocID="{790A8FE2-0FF6-4BF7-9465-2F2BE0AEF1B4}" presName="sibTrans" presStyleCnt="0"/>
      <dgm:spPr/>
    </dgm:pt>
    <dgm:pt modelId="{DA38BF3C-F9E8-48E8-9143-F327E7E7A7A2}" type="pres">
      <dgm:prSet presAssocID="{0B154E51-20E1-43D4-BD43-DE111ECAF18F}" presName="node" presStyleLbl="node1" presStyleIdx="3" presStyleCnt="9">
        <dgm:presLayoutVars>
          <dgm:bulletEnabled val="1"/>
        </dgm:presLayoutVars>
      </dgm:prSet>
      <dgm:spPr/>
    </dgm:pt>
    <dgm:pt modelId="{2F76715F-23C0-4ABB-BCA3-ECBB4DB7FAAE}" type="pres">
      <dgm:prSet presAssocID="{CAA587FD-05B5-47FF-AED0-E996869DD122}" presName="sibTrans" presStyleCnt="0"/>
      <dgm:spPr/>
    </dgm:pt>
    <dgm:pt modelId="{17AC40B7-4036-4644-9F33-A0342721A3A4}" type="pres">
      <dgm:prSet presAssocID="{D36102B9-ABE7-48AA-9510-32B9A2E9BCDE}" presName="node" presStyleLbl="node1" presStyleIdx="4" presStyleCnt="9" custScaleX="113363">
        <dgm:presLayoutVars>
          <dgm:bulletEnabled val="1"/>
        </dgm:presLayoutVars>
      </dgm:prSet>
      <dgm:spPr/>
    </dgm:pt>
    <dgm:pt modelId="{9B5C38CE-AB9D-415D-A227-972B5C710F8B}" type="pres">
      <dgm:prSet presAssocID="{A0CFB059-5E10-4EEA-9F7C-9D501A0A8E84}" presName="sibTrans" presStyleCnt="0"/>
      <dgm:spPr/>
    </dgm:pt>
    <dgm:pt modelId="{9BF35E2E-6DEC-4601-BCBE-0D18D15280F1}" type="pres">
      <dgm:prSet presAssocID="{D46AC9CB-0656-4262-90C8-0792477A87AF}" presName="node" presStyleLbl="node1" presStyleIdx="5" presStyleCnt="9" custScaleX="88271">
        <dgm:presLayoutVars>
          <dgm:bulletEnabled val="1"/>
        </dgm:presLayoutVars>
      </dgm:prSet>
      <dgm:spPr/>
    </dgm:pt>
    <dgm:pt modelId="{C4BBA4BF-F5EF-4D94-B9E8-97922A5C0770}" type="pres">
      <dgm:prSet presAssocID="{7356D41B-5057-4536-A79D-E46A5104685D}" presName="sibTrans" presStyleCnt="0"/>
      <dgm:spPr/>
    </dgm:pt>
    <dgm:pt modelId="{BB27A9CD-88B5-4B38-9863-35E74D31E555}" type="pres">
      <dgm:prSet presAssocID="{4D4412CA-D54D-4580-8CF0-D3AD56540BAA}" presName="node" presStyleLbl="node1" presStyleIdx="6" presStyleCnt="9">
        <dgm:presLayoutVars>
          <dgm:bulletEnabled val="1"/>
        </dgm:presLayoutVars>
      </dgm:prSet>
      <dgm:spPr/>
    </dgm:pt>
    <dgm:pt modelId="{F0E1696B-E105-4FAB-B4E8-4062BB5B8729}" type="pres">
      <dgm:prSet presAssocID="{C1B5AA3A-5DAF-45F8-A541-286540AF88AF}" presName="sibTrans" presStyleCnt="0"/>
      <dgm:spPr/>
    </dgm:pt>
    <dgm:pt modelId="{81AFB511-31A9-462E-9E4B-18A2F3B51393}" type="pres">
      <dgm:prSet presAssocID="{B9815F3B-03D1-4DFA-AF99-9AE28BD9019F}" presName="node" presStyleLbl="node1" presStyleIdx="7" presStyleCnt="9">
        <dgm:presLayoutVars>
          <dgm:bulletEnabled val="1"/>
        </dgm:presLayoutVars>
      </dgm:prSet>
      <dgm:spPr/>
    </dgm:pt>
    <dgm:pt modelId="{A67B9237-DF1A-4A15-BB0C-EC9FBD4C8716}" type="pres">
      <dgm:prSet presAssocID="{8F560BD7-FD62-4B17-B04C-DD31AA0462B8}" presName="sibTrans" presStyleCnt="0"/>
      <dgm:spPr/>
    </dgm:pt>
    <dgm:pt modelId="{D02F579F-ACD4-47B2-B97B-76C58351F5BC}" type="pres">
      <dgm:prSet presAssocID="{7FE6ED59-7859-48D9-80D7-C0ADC2022205}" presName="node" presStyleLbl="node1" presStyleIdx="8" presStyleCnt="9">
        <dgm:presLayoutVars>
          <dgm:bulletEnabled val="1"/>
        </dgm:presLayoutVars>
      </dgm:prSet>
      <dgm:spPr/>
    </dgm:pt>
  </dgm:ptLst>
  <dgm:cxnLst>
    <dgm:cxn modelId="{6E686B07-C078-476A-9E0D-205B53EBD70F}" type="presOf" srcId="{4D4412CA-D54D-4580-8CF0-D3AD56540BAA}" destId="{BB27A9CD-88B5-4B38-9863-35E74D31E555}" srcOrd="0" destOrd="0" presId="urn:microsoft.com/office/officeart/2005/8/layout/default"/>
    <dgm:cxn modelId="{CECDC90C-40CB-4033-BB57-C947074F8198}" srcId="{39F7320A-8028-4423-9671-DD38AF46C5E0}" destId="{4D4412CA-D54D-4580-8CF0-D3AD56540BAA}" srcOrd="6" destOrd="0" parTransId="{3EF729B5-1C4D-4ABE-8E30-F5CF0F0FEA0E}" sibTransId="{C1B5AA3A-5DAF-45F8-A541-286540AF88AF}"/>
    <dgm:cxn modelId="{D95E950F-B4A1-498B-A998-88D5BEC3D2ED}" srcId="{39F7320A-8028-4423-9671-DD38AF46C5E0}" destId="{D46AC9CB-0656-4262-90C8-0792477A87AF}" srcOrd="5" destOrd="0" parTransId="{6E86A70C-F341-4D6F-9EE1-847702688158}" sibTransId="{7356D41B-5057-4536-A79D-E46A5104685D}"/>
    <dgm:cxn modelId="{16677213-5F6E-401E-BF27-E7DE56513CC9}" type="presOf" srcId="{4878DFC0-4D5C-44A5-959C-858E4F1D0061}" destId="{2701468F-0CAC-484D-834B-84E3A85B65F0}" srcOrd="0" destOrd="0" presId="urn:microsoft.com/office/officeart/2005/8/layout/default"/>
    <dgm:cxn modelId="{26A51225-167D-4BE9-9A0F-0A7CA3C0CC3E}" srcId="{39F7320A-8028-4423-9671-DD38AF46C5E0}" destId="{D2BF9F1B-2064-4A32-95BD-613A2C8A1712}" srcOrd="1" destOrd="0" parTransId="{3086889C-A14C-44AD-A682-819119940E30}" sibTransId="{C1FE88AE-7C14-497A-90CA-86A1D1A6D5E1}"/>
    <dgm:cxn modelId="{5CEC7529-3D0C-43E7-A43D-698FDE9DC494}" srcId="{39F7320A-8028-4423-9671-DD38AF46C5E0}" destId="{4878DFC0-4D5C-44A5-959C-858E4F1D0061}" srcOrd="2" destOrd="0" parTransId="{EA70FB34-76B4-4B3A-8468-BFD01E0110D6}" sibTransId="{790A8FE2-0FF6-4BF7-9465-2F2BE0AEF1B4}"/>
    <dgm:cxn modelId="{D7FA6C63-1FD9-4CAB-8277-301191203614}" srcId="{39F7320A-8028-4423-9671-DD38AF46C5E0}" destId="{59FA1A3C-7EEE-4702-949A-D1B954D7F04A}" srcOrd="0" destOrd="0" parTransId="{CD0AA2AF-36DE-42FF-9F98-F296098CB59B}" sibTransId="{3380D593-2C17-4C5D-B966-C5A1091BA5DB}"/>
    <dgm:cxn modelId="{C2C8EE66-7B4F-477C-98E3-DC769F337F9B}" type="presOf" srcId="{39F7320A-8028-4423-9671-DD38AF46C5E0}" destId="{A200F9FB-408E-4E57-80E0-6B55681AC239}" srcOrd="0" destOrd="0" presId="urn:microsoft.com/office/officeart/2005/8/layout/default"/>
    <dgm:cxn modelId="{E7B61E6B-B762-439D-B051-3D0B9B252C1F}" type="presOf" srcId="{B9815F3B-03D1-4DFA-AF99-9AE28BD9019F}" destId="{81AFB511-31A9-462E-9E4B-18A2F3B51393}" srcOrd="0" destOrd="0" presId="urn:microsoft.com/office/officeart/2005/8/layout/default"/>
    <dgm:cxn modelId="{12C4ED4B-9C44-421B-9E5D-C0F3129E3C97}" srcId="{39F7320A-8028-4423-9671-DD38AF46C5E0}" destId="{D36102B9-ABE7-48AA-9510-32B9A2E9BCDE}" srcOrd="4" destOrd="0" parTransId="{CF8FF9A1-7F47-48F8-BA8A-D239D0CEA0B7}" sibTransId="{A0CFB059-5E10-4EEA-9F7C-9D501A0A8E84}"/>
    <dgm:cxn modelId="{3B0B6478-CA35-41B8-92FA-A4018DED3DB2}" srcId="{39F7320A-8028-4423-9671-DD38AF46C5E0}" destId="{0B154E51-20E1-43D4-BD43-DE111ECAF18F}" srcOrd="3" destOrd="0" parTransId="{3A03FB7C-49E5-4FDC-B714-8CC348244338}" sibTransId="{CAA587FD-05B5-47FF-AED0-E996869DD122}"/>
    <dgm:cxn modelId="{D07A537A-05E3-4BC1-85E3-D09697BF9BFB}" type="presOf" srcId="{D36102B9-ABE7-48AA-9510-32B9A2E9BCDE}" destId="{17AC40B7-4036-4644-9F33-A0342721A3A4}" srcOrd="0" destOrd="0" presId="urn:microsoft.com/office/officeart/2005/8/layout/default"/>
    <dgm:cxn modelId="{9220978B-4FF2-4390-8EFC-24FABB2800A4}" type="presOf" srcId="{59FA1A3C-7EEE-4702-949A-D1B954D7F04A}" destId="{2F05DD7B-6660-4A76-943F-D4FF567A433E}" srcOrd="0" destOrd="0" presId="urn:microsoft.com/office/officeart/2005/8/layout/default"/>
    <dgm:cxn modelId="{5DACA78C-7F1F-4A9F-9B51-7539F18E1C6B}" srcId="{39F7320A-8028-4423-9671-DD38AF46C5E0}" destId="{B9815F3B-03D1-4DFA-AF99-9AE28BD9019F}" srcOrd="7" destOrd="0" parTransId="{79210B6C-B413-45EE-93F8-57C7619BB3E0}" sibTransId="{8F560BD7-FD62-4B17-B04C-DD31AA0462B8}"/>
    <dgm:cxn modelId="{C6701AC6-343C-4207-83A0-3659D971C753}" type="presOf" srcId="{7FE6ED59-7859-48D9-80D7-C0ADC2022205}" destId="{D02F579F-ACD4-47B2-B97B-76C58351F5BC}" srcOrd="0" destOrd="0" presId="urn:microsoft.com/office/officeart/2005/8/layout/default"/>
    <dgm:cxn modelId="{973022D0-E739-4D42-8E40-92283116ACC9}" type="presOf" srcId="{D2BF9F1B-2064-4A32-95BD-613A2C8A1712}" destId="{C1C1AF03-5E59-4691-9955-0AC79671E7C7}" srcOrd="0" destOrd="0" presId="urn:microsoft.com/office/officeart/2005/8/layout/default"/>
    <dgm:cxn modelId="{B12756DE-DD44-4247-9E4A-555177BA45BD}" srcId="{39F7320A-8028-4423-9671-DD38AF46C5E0}" destId="{7FE6ED59-7859-48D9-80D7-C0ADC2022205}" srcOrd="8" destOrd="0" parTransId="{E43E27AC-9A59-4B6E-A772-5DF9CA23D484}" sibTransId="{8655487A-3043-4006-BACD-9D6CE98D17F6}"/>
    <dgm:cxn modelId="{1F1807EB-68BF-4CE7-9582-766458406899}" type="presOf" srcId="{0B154E51-20E1-43D4-BD43-DE111ECAF18F}" destId="{DA38BF3C-F9E8-48E8-9143-F327E7E7A7A2}" srcOrd="0" destOrd="0" presId="urn:microsoft.com/office/officeart/2005/8/layout/default"/>
    <dgm:cxn modelId="{864F14F6-DC68-41B5-A1BE-33C3B3433EFA}" type="presOf" srcId="{D46AC9CB-0656-4262-90C8-0792477A87AF}" destId="{9BF35E2E-6DEC-4601-BCBE-0D18D15280F1}" srcOrd="0" destOrd="0" presId="urn:microsoft.com/office/officeart/2005/8/layout/default"/>
    <dgm:cxn modelId="{DF660147-0334-4985-A938-D6B4EB6D960B}" type="presParOf" srcId="{A200F9FB-408E-4E57-80E0-6B55681AC239}" destId="{2F05DD7B-6660-4A76-943F-D4FF567A433E}" srcOrd="0" destOrd="0" presId="urn:microsoft.com/office/officeart/2005/8/layout/default"/>
    <dgm:cxn modelId="{4B03C01E-49BC-4530-AA13-F284174A2301}" type="presParOf" srcId="{A200F9FB-408E-4E57-80E0-6B55681AC239}" destId="{D063034D-D283-4A0D-8274-8EC34FD765BF}" srcOrd="1" destOrd="0" presId="urn:microsoft.com/office/officeart/2005/8/layout/default"/>
    <dgm:cxn modelId="{6DAC95D2-6B86-4546-8083-19095C9AAD2F}" type="presParOf" srcId="{A200F9FB-408E-4E57-80E0-6B55681AC239}" destId="{C1C1AF03-5E59-4691-9955-0AC79671E7C7}" srcOrd="2" destOrd="0" presId="urn:microsoft.com/office/officeart/2005/8/layout/default"/>
    <dgm:cxn modelId="{F546D7D9-6C3F-456E-9121-E05343958078}" type="presParOf" srcId="{A200F9FB-408E-4E57-80E0-6B55681AC239}" destId="{20ED6223-E1D4-44D6-9D65-F7B14954865C}" srcOrd="3" destOrd="0" presId="urn:microsoft.com/office/officeart/2005/8/layout/default"/>
    <dgm:cxn modelId="{6B2FC6FE-0C73-409D-9C7F-10349F00D2C4}" type="presParOf" srcId="{A200F9FB-408E-4E57-80E0-6B55681AC239}" destId="{2701468F-0CAC-484D-834B-84E3A85B65F0}" srcOrd="4" destOrd="0" presId="urn:microsoft.com/office/officeart/2005/8/layout/default"/>
    <dgm:cxn modelId="{F81DA1F3-CA1A-4505-B7CF-8770AD0D5D0A}" type="presParOf" srcId="{A200F9FB-408E-4E57-80E0-6B55681AC239}" destId="{8199952E-B104-40D7-839A-5D44611A7F07}" srcOrd="5" destOrd="0" presId="urn:microsoft.com/office/officeart/2005/8/layout/default"/>
    <dgm:cxn modelId="{BA9F8F2C-F5D9-402E-93D4-ABA39DB01EA6}" type="presParOf" srcId="{A200F9FB-408E-4E57-80E0-6B55681AC239}" destId="{DA38BF3C-F9E8-48E8-9143-F327E7E7A7A2}" srcOrd="6" destOrd="0" presId="urn:microsoft.com/office/officeart/2005/8/layout/default"/>
    <dgm:cxn modelId="{CD73286F-E859-426E-A18C-95CA707005ED}" type="presParOf" srcId="{A200F9FB-408E-4E57-80E0-6B55681AC239}" destId="{2F76715F-23C0-4ABB-BCA3-ECBB4DB7FAAE}" srcOrd="7" destOrd="0" presId="urn:microsoft.com/office/officeart/2005/8/layout/default"/>
    <dgm:cxn modelId="{366AF280-7230-4F7D-AFB4-D1F3762BB968}" type="presParOf" srcId="{A200F9FB-408E-4E57-80E0-6B55681AC239}" destId="{17AC40B7-4036-4644-9F33-A0342721A3A4}" srcOrd="8" destOrd="0" presId="urn:microsoft.com/office/officeart/2005/8/layout/default"/>
    <dgm:cxn modelId="{F7957600-9708-46AF-BBC5-16822C51169D}" type="presParOf" srcId="{A200F9FB-408E-4E57-80E0-6B55681AC239}" destId="{9B5C38CE-AB9D-415D-A227-972B5C710F8B}" srcOrd="9" destOrd="0" presId="urn:microsoft.com/office/officeart/2005/8/layout/default"/>
    <dgm:cxn modelId="{0750ACC5-41C7-4D59-8BBC-405B09F74849}" type="presParOf" srcId="{A200F9FB-408E-4E57-80E0-6B55681AC239}" destId="{9BF35E2E-6DEC-4601-BCBE-0D18D15280F1}" srcOrd="10" destOrd="0" presId="urn:microsoft.com/office/officeart/2005/8/layout/default"/>
    <dgm:cxn modelId="{77C57C41-8DE4-47FF-86EC-BAA95E481FB9}" type="presParOf" srcId="{A200F9FB-408E-4E57-80E0-6B55681AC239}" destId="{C4BBA4BF-F5EF-4D94-B9E8-97922A5C0770}" srcOrd="11" destOrd="0" presId="urn:microsoft.com/office/officeart/2005/8/layout/default"/>
    <dgm:cxn modelId="{47E9F280-5DFE-407D-96BD-5289C5D740F9}" type="presParOf" srcId="{A200F9FB-408E-4E57-80E0-6B55681AC239}" destId="{BB27A9CD-88B5-4B38-9863-35E74D31E555}" srcOrd="12" destOrd="0" presId="urn:microsoft.com/office/officeart/2005/8/layout/default"/>
    <dgm:cxn modelId="{F44BFC50-4360-43B5-AFE1-56290B53B8F7}" type="presParOf" srcId="{A200F9FB-408E-4E57-80E0-6B55681AC239}" destId="{F0E1696B-E105-4FAB-B4E8-4062BB5B8729}" srcOrd="13" destOrd="0" presId="urn:microsoft.com/office/officeart/2005/8/layout/default"/>
    <dgm:cxn modelId="{B1EA71AE-19EF-460B-B97D-78D76E0B52E7}" type="presParOf" srcId="{A200F9FB-408E-4E57-80E0-6B55681AC239}" destId="{81AFB511-31A9-462E-9E4B-18A2F3B51393}" srcOrd="14" destOrd="0" presId="urn:microsoft.com/office/officeart/2005/8/layout/default"/>
    <dgm:cxn modelId="{76AEF929-07C4-4F1E-A021-FEDD083B5A88}" type="presParOf" srcId="{A200F9FB-408E-4E57-80E0-6B55681AC239}" destId="{A67B9237-DF1A-4A15-BB0C-EC9FBD4C8716}" srcOrd="15" destOrd="0" presId="urn:microsoft.com/office/officeart/2005/8/layout/default"/>
    <dgm:cxn modelId="{3B9B2E53-8024-4E4F-B287-FB0796C19460}" type="presParOf" srcId="{A200F9FB-408E-4E57-80E0-6B55681AC239}" destId="{D02F579F-ACD4-47B2-B97B-76C58351F5BC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5DD7B-6660-4A76-943F-D4FF567A433E}">
      <dsp:nvSpPr>
        <dsp:cNvPr id="0" name=""/>
        <dsp:cNvSpPr/>
      </dsp:nvSpPr>
      <dsp:spPr>
        <a:xfrm>
          <a:off x="478804" y="874"/>
          <a:ext cx="1321154" cy="1147098"/>
        </a:xfrm>
        <a:prstGeom prst="rect">
          <a:avLst/>
        </a:prstGeom>
        <a:solidFill>
          <a:srgbClr val="A62649"/>
        </a:solidFill>
        <a:ln w="38100" cap="flat" cmpd="sng" algn="ctr">
          <a:solidFill>
            <a:srgbClr val="C0504D">
              <a:lumMod val="5000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1" kern="1200" dirty="0">
              <a:solidFill>
                <a:sysClr val="window" lastClr="FFFFFF"/>
              </a:solidFill>
              <a:latin typeface="Montserrat" panose="00000500000000000000" pitchFamily="50" charset="0"/>
              <a:ea typeface="+mn-ea"/>
              <a:cs typeface="+mn-cs"/>
            </a:rPr>
            <a:t>1,756</a:t>
          </a:r>
          <a:r>
            <a:rPr lang="es-MX" sz="2000" b="1" kern="1200" dirty="0">
              <a:solidFill>
                <a:sysClr val="window" lastClr="FFFFFF"/>
              </a:solidFill>
              <a:latin typeface="Montserrat" panose="00000500000000000000" pitchFamily="50" charset="0"/>
              <a:ea typeface="+mn-ea"/>
              <a:cs typeface="+mn-cs"/>
            </a:rPr>
            <a:t> </a:t>
          </a:r>
          <a:r>
            <a:rPr lang="es-MX" sz="1400" b="1" kern="1200" dirty="0">
              <a:solidFill>
                <a:sysClr val="window" lastClr="FFFFFF"/>
              </a:solidFill>
              <a:latin typeface="Montserrat" panose="00000500000000000000" pitchFamily="50" charset="0"/>
              <a:ea typeface="+mn-ea"/>
              <a:cs typeface="+mn-cs"/>
            </a:rPr>
            <a:t>Sucursales</a:t>
          </a:r>
          <a:endParaRPr lang="es-MX" sz="1800" b="1" kern="1200" dirty="0">
            <a:solidFill>
              <a:sysClr val="window" lastClr="FFFFFF"/>
            </a:solidFill>
            <a:latin typeface="Montserrat" panose="00000500000000000000" pitchFamily="50" charset="0"/>
            <a:ea typeface="+mn-ea"/>
            <a:cs typeface="+mn-cs"/>
          </a:endParaRPr>
        </a:p>
      </dsp:txBody>
      <dsp:txXfrm>
        <a:off x="478804" y="874"/>
        <a:ext cx="1321154" cy="1147098"/>
      </dsp:txXfrm>
    </dsp:sp>
    <dsp:sp modelId="{C1C1AF03-5E59-4691-9955-0AC79671E7C7}">
      <dsp:nvSpPr>
        <dsp:cNvPr id="0" name=""/>
        <dsp:cNvSpPr/>
      </dsp:nvSpPr>
      <dsp:spPr>
        <a:xfrm>
          <a:off x="1932075" y="178076"/>
          <a:ext cx="1321154" cy="79269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C955A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1,217</a:t>
          </a:r>
          <a:r>
            <a:rPr lang="es-MX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Presencia en Municipios, </a:t>
          </a:r>
          <a:r>
            <a:rPr lang="es-MX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51%</a:t>
          </a:r>
          <a:r>
            <a:rPr lang="es-MX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Cobertura equivalente</a:t>
          </a:r>
        </a:p>
      </dsp:txBody>
      <dsp:txXfrm>
        <a:off x="1932075" y="178076"/>
        <a:ext cx="1321154" cy="792692"/>
      </dsp:txXfrm>
    </dsp:sp>
    <dsp:sp modelId="{2701468F-0CAC-484D-834B-84E3A85B65F0}">
      <dsp:nvSpPr>
        <dsp:cNvPr id="0" name=""/>
        <dsp:cNvSpPr/>
      </dsp:nvSpPr>
      <dsp:spPr>
        <a:xfrm>
          <a:off x="478804" y="1280087"/>
          <a:ext cx="1321154" cy="79269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C955A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99.5</a:t>
          </a:r>
          <a:r>
            <a:rPr lang="es-MX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Millones Población Atendida</a:t>
          </a:r>
        </a:p>
      </dsp:txBody>
      <dsp:txXfrm>
        <a:off x="478804" y="1280087"/>
        <a:ext cx="1321154" cy="792692"/>
      </dsp:txXfrm>
    </dsp:sp>
    <dsp:sp modelId="{DA38BF3C-F9E8-48E8-9143-F327E7E7A7A2}">
      <dsp:nvSpPr>
        <dsp:cNvPr id="0" name=""/>
        <dsp:cNvSpPr/>
      </dsp:nvSpPr>
      <dsp:spPr>
        <a:xfrm>
          <a:off x="1932075" y="1280087"/>
          <a:ext cx="1321154" cy="79269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C955A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171</a:t>
          </a:r>
          <a:r>
            <a:rPr lang="es-MX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Municipios sin Presencia Bancaria con Sucursal</a:t>
          </a:r>
        </a:p>
      </dsp:txBody>
      <dsp:txXfrm>
        <a:off x="1932075" y="1280087"/>
        <a:ext cx="1321154" cy="792692"/>
      </dsp:txXfrm>
    </dsp:sp>
    <dsp:sp modelId="{17AC40B7-4036-4644-9F33-A0342721A3A4}">
      <dsp:nvSpPr>
        <dsp:cNvPr id="0" name=""/>
        <dsp:cNvSpPr/>
      </dsp:nvSpPr>
      <dsp:spPr>
        <a:xfrm>
          <a:off x="468010" y="2204896"/>
          <a:ext cx="1497700" cy="79269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6B1A32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*1,244 </a:t>
          </a:r>
          <a:r>
            <a:rPr lang="es-MX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Sucursales con servicio de Pago Programas de Bienestar</a:t>
          </a:r>
        </a:p>
      </dsp:txBody>
      <dsp:txXfrm>
        <a:off x="468010" y="2204896"/>
        <a:ext cx="1497700" cy="792692"/>
      </dsp:txXfrm>
    </dsp:sp>
    <dsp:sp modelId="{9BF35E2E-6DEC-4601-BCBE-0D18D15280F1}">
      <dsp:nvSpPr>
        <dsp:cNvPr id="0" name=""/>
        <dsp:cNvSpPr/>
      </dsp:nvSpPr>
      <dsp:spPr>
        <a:xfrm>
          <a:off x="2097827" y="2204896"/>
          <a:ext cx="1166196" cy="79269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6B1A32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*3,944</a:t>
          </a:r>
          <a:r>
            <a:rPr lang="es-MX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Puntos Temporales </a:t>
          </a:r>
        </a:p>
      </dsp:txBody>
      <dsp:txXfrm>
        <a:off x="2097827" y="2204896"/>
        <a:ext cx="1166196" cy="792692"/>
      </dsp:txXfrm>
    </dsp:sp>
    <dsp:sp modelId="{BB27A9CD-88B5-4B38-9863-35E74D31E555}">
      <dsp:nvSpPr>
        <dsp:cNvPr id="0" name=""/>
        <dsp:cNvSpPr/>
      </dsp:nvSpPr>
      <dsp:spPr>
        <a:xfrm>
          <a:off x="478804" y="3129704"/>
          <a:ext cx="1321154" cy="79269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C955A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475</a:t>
          </a:r>
          <a:r>
            <a:rPr lang="es-MX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Sucursales Conectadas Vía Satelital</a:t>
          </a:r>
        </a:p>
      </dsp:txBody>
      <dsp:txXfrm>
        <a:off x="478804" y="3129704"/>
        <a:ext cx="1321154" cy="792692"/>
      </dsp:txXfrm>
    </dsp:sp>
    <dsp:sp modelId="{81AFB511-31A9-462E-9E4B-18A2F3B51393}">
      <dsp:nvSpPr>
        <dsp:cNvPr id="0" name=""/>
        <dsp:cNvSpPr/>
      </dsp:nvSpPr>
      <dsp:spPr>
        <a:xfrm>
          <a:off x="1932075" y="3129704"/>
          <a:ext cx="1321154" cy="79269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C955A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477</a:t>
          </a:r>
          <a:r>
            <a:rPr lang="es-MX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Sucursales con servicio de Reparto</a:t>
          </a:r>
        </a:p>
      </dsp:txBody>
      <dsp:txXfrm>
        <a:off x="1932075" y="3129704"/>
        <a:ext cx="1321154" cy="792692"/>
      </dsp:txXfrm>
    </dsp:sp>
    <dsp:sp modelId="{D02F579F-ACD4-47B2-B97B-76C58351F5BC}">
      <dsp:nvSpPr>
        <dsp:cNvPr id="0" name=""/>
        <dsp:cNvSpPr/>
      </dsp:nvSpPr>
      <dsp:spPr>
        <a:xfrm>
          <a:off x="1210836" y="4054513"/>
          <a:ext cx="1321154" cy="79269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C955A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3,094</a:t>
          </a:r>
          <a:r>
            <a:rPr lang="es-MX" sz="11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ontserrat" panose="00000500000000000000" pitchFamily="50" charset="0"/>
              <a:ea typeface="+mn-ea"/>
              <a:cs typeface="+mn-cs"/>
            </a:rPr>
            <a:t> Número de Ventanillas</a:t>
          </a:r>
        </a:p>
      </dsp:txBody>
      <dsp:txXfrm>
        <a:off x="1210836" y="4054513"/>
        <a:ext cx="1321154" cy="792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01/12/2020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766D-125E-406D-AB7B-DE175019C0ED}" type="datetime1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568859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3209B-DDCD-4A41-86B2-3760E7A06B8C}" type="datetime1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42983"/>
            <a:ext cx="4114800" cy="10291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24D1-15AC-4653-8099-F59A622B5281}" type="datetime1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7" y="578802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0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F243-9A3F-4C84-B485-A2788DF4240C}" type="datetime1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9F81F4B9-64C4-41DC-AADC-28847A3F6AC8}" type="datetime1">
              <a:rPr lang="es-MX" smtClean="0"/>
              <a:t>01/12/2020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CLICK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ACE6-88D0-4975-B801-636D91D06BB4}" type="datetime1">
              <a:rPr lang="es-MX" smtClean="0"/>
              <a:t>01/12/2020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64E09868-B242-4ADA-BF61-0AABE5CBBBB8}" type="datetime1">
              <a:rPr lang="es-MX" smtClean="0"/>
              <a:t>01/12/2020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DA31D-06F7-4693-B921-0DE5424F71B5}" type="datetime1">
              <a:rPr lang="es-MX" smtClean="0"/>
              <a:t>01/12/2020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5444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D9C3-62F7-4747-A204-095BA71DDBC8}" type="datetime1">
              <a:rPr lang="es-MX" smtClean="0"/>
              <a:t>01/12/2020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C4AB-A7F6-4D00-B81E-3582C562092B}" type="datetime1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80F32-5A24-4A1E-B755-601AB9174CE1}" type="datetime1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433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7026C3A-072A-4E4D-9ACD-01A67AD88FA7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0227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072639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3248-9F57-47D6-B87E-D6C2348C8718}" type="datetime1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39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598714"/>
            <a:ext cx="10942320" cy="1213257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" y="1991359"/>
            <a:ext cx="10942320" cy="41856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FB72-8D3F-456E-9000-116913D648F2}" type="datetime1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2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540702"/>
            <a:ext cx="1140460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76BE-F9C3-4765-8F10-BB36A2F9727D}" type="datetime1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4DDB3BA-74B1-8B40-84C0-F183D1F24F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40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242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9D48E-EF2C-4032-810E-33BFF1CB11FC}" type="datetime1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D20EA0D-F163-45E4-A6E1-E9940A555F97}" type="datetime1">
              <a:rPr lang="es-MX" smtClean="0"/>
              <a:t>01/12/2020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79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10DC9A4-A02C-496F-B06A-5175A238E721}" type="datetime1">
              <a:rPr lang="es-MX" smtClean="0"/>
              <a:t>01/12/2020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3F461-4187-4B01-8B2D-8C061E9B7F2E}" type="datetime1">
              <a:rPr lang="es-MX" smtClean="0"/>
              <a:t>01/12/2020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0" r:id="rId3"/>
    <p:sldLayoutId id="214748365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6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6" r:id="rId16"/>
    <p:sldLayoutId id="214748365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61" y="4966254"/>
            <a:ext cx="0" cy="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DB6BA52-2C26-4C80-8EC9-BA98A2C9C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074" y="4124462"/>
            <a:ext cx="6707851" cy="98716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9823D5-498D-44C8-AB19-6B50FBEB9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1</a:t>
            </a:fld>
            <a:endParaRPr lang="es-MX"/>
          </a:p>
        </p:txBody>
      </p:sp>
      <p:sp>
        <p:nvSpPr>
          <p:cNvPr id="9" name="Título 7">
            <a:extLst>
              <a:ext uri="{FF2B5EF4-FFF2-40B4-BE49-F238E27FC236}">
                <a16:creationId xmlns:a16="http://schemas.microsoft.com/office/drawing/2014/main" id="{851D7748-9B64-49EA-AE53-EBA7471BB539}"/>
              </a:ext>
            </a:extLst>
          </p:cNvPr>
          <p:cNvSpPr txBox="1">
            <a:spLocks/>
          </p:cNvSpPr>
          <p:nvPr/>
        </p:nvSpPr>
        <p:spPr>
          <a:xfrm>
            <a:off x="1005714" y="1190310"/>
            <a:ext cx="10447655" cy="1286714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DEC9A2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s-MX" sz="3600" dirty="0">
                <a:latin typeface="Calibri" panose="020F0502020204030204" pitchFamily="34" charset="0"/>
                <a:cs typeface="Calibri" panose="020F0502020204030204" pitchFamily="34" charset="0"/>
              </a:rPr>
              <a:t>LAS MUJERES REPENSANDO Y RECONSTRUYENDO COMUNIDADES INCLUSIVAS Y SOSTENIBLES EN LAS ERAS COVID Y POST COVID 19</a:t>
            </a:r>
          </a:p>
          <a:p>
            <a:endParaRPr lang="es-MX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MX" sz="4000" dirty="0">
                <a:latin typeface="Calibri" panose="020F0502020204030204" pitchFamily="34" charset="0"/>
                <a:cs typeface="Calibri" panose="020F0502020204030204" pitchFamily="34" charset="0"/>
              </a:rPr>
              <a:t>Recomendaciones para la Acción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80B11EC-8B34-45B2-AF2C-48D89BE7338D}"/>
              </a:ext>
            </a:extLst>
          </p:cNvPr>
          <p:cNvSpPr/>
          <p:nvPr/>
        </p:nvSpPr>
        <p:spPr>
          <a:xfrm>
            <a:off x="861781" y="5755597"/>
            <a:ext cx="42485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solidFill>
                  <a:srgbClr val="DAC5A3"/>
                </a:solidFill>
              </a:rPr>
              <a:t>Mtra. Rocío Mejía Flores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C265CDC-F582-4EF6-AC21-2D719E74419F}"/>
              </a:ext>
            </a:extLst>
          </p:cNvPr>
          <p:cNvSpPr/>
          <p:nvPr/>
        </p:nvSpPr>
        <p:spPr>
          <a:xfrm>
            <a:off x="7599497" y="5866374"/>
            <a:ext cx="2735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dirty="0">
                <a:solidFill>
                  <a:srgbClr val="DAC5A3"/>
                </a:solidFill>
              </a:rPr>
              <a:t>2 de diciembre 2020</a:t>
            </a:r>
          </a:p>
        </p:txBody>
      </p:sp>
    </p:spTree>
    <p:extLst>
      <p:ext uri="{BB962C8B-B14F-4D97-AF65-F5344CB8AC3E}">
        <p14:creationId xmlns:p14="http://schemas.microsoft.com/office/powerpoint/2010/main" val="3498907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A75E08-6EEF-4B3F-A11D-7AD8F1DF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92" y="750120"/>
            <a:ext cx="11424920" cy="753640"/>
          </a:xfrm>
        </p:spPr>
        <p:txBody>
          <a:bodyPr/>
          <a:lstStyle/>
          <a:p>
            <a:r>
              <a:rPr lang="es-MX" sz="4000" b="1" dirty="0">
                <a:solidFill>
                  <a:srgbClr val="A62649"/>
                </a:solidFill>
                <a:latin typeface="+mn-lt"/>
              </a:rPr>
              <a:t>Accesibilidad a servicios financieros básicos</a:t>
            </a:r>
            <a:endParaRPr lang="es-MX" sz="4000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33BA71-E630-4BE8-A90D-BB812DD28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10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C7E2258-3EF8-4B65-BB68-E218632E3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  <p:pic>
        <p:nvPicPr>
          <p:cNvPr id="7" name="Imagen 6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575B4B41-0C3A-4703-B946-FE02EB6DB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056" y="1542014"/>
            <a:ext cx="7183716" cy="4709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DE58CC84-B8DB-487C-9C39-99E8898FA3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9296700"/>
              </p:ext>
            </p:extLst>
          </p:nvPr>
        </p:nvGraphicFramePr>
        <p:xfrm>
          <a:off x="126017" y="1472540"/>
          <a:ext cx="3732035" cy="4848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19">
            <a:extLst>
              <a:ext uri="{FF2B5EF4-FFF2-40B4-BE49-F238E27FC236}">
                <a16:creationId xmlns:a16="http://schemas.microsoft.com/office/drawing/2014/main" id="{4B224B71-38CC-447F-BF6A-5C93C271F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11" y="6411784"/>
            <a:ext cx="7899789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altLang="es-MX" sz="1100" b="1" dirty="0">
                <a:solidFill>
                  <a:prstClr val="black">
                    <a:lumMod val="95000"/>
                    <a:lumOff val="5000"/>
                  </a:prstClr>
                </a:solidFill>
                <a:latin typeface="Montserrat" panose="00000500000000000000" pitchFamily="50" charset="0"/>
              </a:rPr>
              <a:t>*</a:t>
            </a:r>
            <a:r>
              <a:rPr lang="es-MX" altLang="es-MX" sz="1100" dirty="0">
                <a:solidFill>
                  <a:prstClr val="black">
                    <a:lumMod val="95000"/>
                    <a:lumOff val="5000"/>
                  </a:prstClr>
                </a:solidFill>
                <a:latin typeface="Montserrat" panose="00000500000000000000" pitchFamily="50" charset="0"/>
              </a:rPr>
              <a:t> Los Operativos de Bienestar se organizan en 11,537 localidades, se participa en un </a:t>
            </a:r>
            <a:r>
              <a:rPr lang="es-MX" altLang="es-MX" sz="1100" b="1" dirty="0">
                <a:solidFill>
                  <a:prstClr val="black">
                    <a:lumMod val="95000"/>
                    <a:lumOff val="5000"/>
                  </a:prstClr>
                </a:solidFill>
                <a:latin typeface="Montserrat" panose="00000500000000000000" pitchFamily="50" charset="0"/>
              </a:rPr>
              <a:t>45%</a:t>
            </a:r>
            <a:r>
              <a:rPr lang="es-MX" altLang="es-MX" sz="1100" dirty="0">
                <a:solidFill>
                  <a:prstClr val="black">
                    <a:lumMod val="95000"/>
                    <a:lumOff val="5000"/>
                  </a:prstClr>
                </a:solidFill>
                <a:latin typeface="Montserrat" panose="00000500000000000000" pitchFamily="50" charset="0"/>
              </a:rPr>
              <a:t> del Total.</a:t>
            </a:r>
            <a:endParaRPr lang="es-MX" altLang="es-MX" sz="1100" b="1" dirty="0">
              <a:solidFill>
                <a:prstClr val="black">
                  <a:lumMod val="95000"/>
                  <a:lumOff val="5000"/>
                </a:prstClr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04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C8504-E068-4AD0-B72B-7D1B1D0A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92" y="847625"/>
            <a:ext cx="11424920" cy="745173"/>
          </a:xfrm>
        </p:spPr>
        <p:txBody>
          <a:bodyPr/>
          <a:lstStyle/>
          <a:p>
            <a:r>
              <a:rPr lang="es-E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TELECOMM</a:t>
            </a:r>
            <a:endParaRPr lang="es-MX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FAE6989-424B-443F-9FDF-5AEE9D115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11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C0DA6D1-8F2B-4CE5-B2D6-5DDCA71CA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2599E9B-827E-4399-9166-B0695CFF5931}"/>
              </a:ext>
            </a:extLst>
          </p:cNvPr>
          <p:cNvSpPr txBox="1"/>
          <p:nvPr/>
        </p:nvSpPr>
        <p:spPr>
          <a:xfrm>
            <a:off x="367133" y="1701378"/>
            <a:ext cx="11655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El sistema esta conformado por los satélites: Bicentenario y Morelos 3. Permite acercar la banca digital a las comunidades. A través de la telefonía rural y el internet.</a:t>
            </a:r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747F6F9-7D90-4C07-A296-7C72220D41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b="15334"/>
          <a:stretch/>
        </p:blipFill>
        <p:spPr>
          <a:xfrm>
            <a:off x="1832056" y="2500725"/>
            <a:ext cx="7800285" cy="1816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A9E7C92-E07C-41AB-929B-3B43618D9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35" y="4534532"/>
            <a:ext cx="2799899" cy="1587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99D71F-6F76-407D-9C06-94D1CC998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328" y="4509161"/>
            <a:ext cx="2743200" cy="1638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FF6B88A-83EE-4A4D-B72B-4C84245B83E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663" y="4509161"/>
            <a:ext cx="4291026" cy="207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36012-E116-4097-90DA-07E924C4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59" y="732789"/>
            <a:ext cx="11424920" cy="736706"/>
          </a:xfrm>
        </p:spPr>
        <p:txBody>
          <a:bodyPr/>
          <a:lstStyle/>
          <a:p>
            <a:r>
              <a:rPr lang="es-MX" sz="4000" b="1" dirty="0">
                <a:solidFill>
                  <a:srgbClr val="A42145"/>
                </a:solidFill>
                <a:latin typeface="+mn-lt"/>
              </a:rPr>
              <a:t>Economía Solidaria</a:t>
            </a:r>
            <a:endParaRPr lang="es-MX" sz="4000" b="1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EC7686-2FEF-4A12-A115-2C369B739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12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3AD75D-8B56-49B1-994D-A7871B820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2FADB66-4E19-443E-B6A8-127A1E3C2D62}"/>
              </a:ext>
            </a:extLst>
          </p:cNvPr>
          <p:cNvSpPr/>
          <p:nvPr/>
        </p:nvSpPr>
        <p:spPr>
          <a:xfrm>
            <a:off x="9524937" y="2544115"/>
            <a:ext cx="18662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  <a:ea typeface="Microsoft JhengHei Light" panose="020B0304030504040204" pitchFamily="34" charset="-120"/>
              </a:rPr>
              <a:t>Consumo responsable</a:t>
            </a:r>
          </a:p>
          <a:p>
            <a:pPr algn="ctr"/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  <a:ea typeface="Microsoft JhengHei Light" panose="020B0304030504040204" pitchFamily="34" charset="-120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AC6DE7DB-C891-4AAD-B48E-C976DA82E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286" y="1618632"/>
            <a:ext cx="9331071" cy="473885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MX" sz="1500" dirty="0">
                <a:solidFill>
                  <a:srgbClr val="003300"/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Se basa en las relaciones de </a:t>
            </a:r>
            <a:r>
              <a:rPr lang="es-MX" sz="1500" b="1" dirty="0">
                <a:solidFill>
                  <a:srgbClr val="003300"/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solidaridad, honestidad,  cooperación y reciprocidad</a:t>
            </a:r>
            <a:r>
              <a:rPr lang="es-MX" sz="1500" dirty="0">
                <a:solidFill>
                  <a:srgbClr val="003300"/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, orientado al </a:t>
            </a:r>
            <a:r>
              <a:rPr lang="es-MX" sz="1500" b="1" dirty="0">
                <a:solidFill>
                  <a:srgbClr val="003300"/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Buen Vivir.</a:t>
            </a:r>
          </a:p>
          <a:p>
            <a:pPr algn="just">
              <a:lnSpc>
                <a:spcPct val="150000"/>
              </a:lnSpc>
            </a:pPr>
            <a:r>
              <a:rPr lang="es-MX" sz="1500" dirty="0">
                <a:solidFill>
                  <a:srgbClr val="003300"/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Mejora la calidad de vida de las personas y comunidades.</a:t>
            </a:r>
          </a:p>
          <a:p>
            <a:pPr algn="just">
              <a:lnSpc>
                <a:spcPct val="150000"/>
              </a:lnSpc>
            </a:pPr>
            <a:r>
              <a:rPr lang="es-MX" sz="1500" dirty="0">
                <a:solidFill>
                  <a:srgbClr val="003300"/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Cuida el ambiente donde se desarrolla.</a:t>
            </a:r>
          </a:p>
          <a:p>
            <a:pPr algn="just">
              <a:lnSpc>
                <a:spcPct val="150000"/>
              </a:lnSpc>
            </a:pPr>
            <a:r>
              <a:rPr lang="es-MX" sz="1500" dirty="0">
                <a:solidFill>
                  <a:srgbClr val="003300"/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Privilegia el trabajo y al ser humano.</a:t>
            </a:r>
          </a:p>
          <a:p>
            <a:pPr algn="just">
              <a:lnSpc>
                <a:spcPct val="150000"/>
              </a:lnSpc>
            </a:pPr>
            <a:r>
              <a:rPr lang="es-MX" sz="1500" dirty="0">
                <a:solidFill>
                  <a:srgbClr val="003300"/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Construye autonomía.</a:t>
            </a:r>
          </a:p>
          <a:p>
            <a:pPr algn="just">
              <a:lnSpc>
                <a:spcPct val="150000"/>
              </a:lnSpc>
            </a:pPr>
            <a:r>
              <a:rPr lang="es-MX" sz="1500" dirty="0">
                <a:solidFill>
                  <a:srgbClr val="003300"/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Promueve la equidad entre los géneros</a:t>
            </a:r>
          </a:p>
          <a:p>
            <a:pPr algn="just">
              <a:lnSpc>
                <a:spcPct val="150000"/>
              </a:lnSpc>
            </a:pPr>
            <a:r>
              <a:rPr lang="es-MX" sz="1500" dirty="0">
                <a:solidFill>
                  <a:srgbClr val="003300"/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Actividades y prácticas de la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MX" sz="1500" dirty="0">
                <a:solidFill>
                  <a:srgbClr val="003300"/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     economía popular.</a:t>
            </a:r>
          </a:p>
          <a:p>
            <a:pPr algn="just">
              <a:lnSpc>
                <a:spcPct val="150000"/>
              </a:lnSpc>
            </a:pPr>
            <a:r>
              <a:rPr lang="es-MX" sz="1500" dirty="0">
                <a:solidFill>
                  <a:srgbClr val="003300"/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Se generan circuitos solidarios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932D83F-74BD-437D-B487-24792C195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924" y="2936355"/>
            <a:ext cx="7417790" cy="36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99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1E74E8-7844-48F3-B7E7-BC54C025A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37" y="849419"/>
            <a:ext cx="11424920" cy="804440"/>
          </a:xfrm>
        </p:spPr>
        <p:txBody>
          <a:bodyPr/>
          <a:lstStyle/>
          <a:p>
            <a:r>
              <a:rPr lang="es-ES" altLang="es-MX" sz="4000" b="1" dirty="0">
                <a:latin typeface="+mn-lt"/>
              </a:rPr>
              <a:t>Economía Feminista y la Economía Solidaria</a:t>
            </a:r>
            <a:br>
              <a:rPr lang="es-MX" sz="4000" b="1" dirty="0">
                <a:latin typeface="+mn-lt"/>
              </a:rPr>
            </a:br>
            <a:endParaRPr lang="es-MX" sz="4000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CB21CD-17C3-433A-92FB-A24705D5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13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7030859-53B5-44DE-A2D9-56A8330B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99F27C5E-9BF9-416A-9830-3CD81DAA0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607" y="1955803"/>
            <a:ext cx="10219267" cy="450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altLang="es-MX" sz="2000" dirty="0">
                <a:latin typeface="+mn-lt"/>
              </a:rPr>
              <a:t>La </a:t>
            </a:r>
            <a:r>
              <a:rPr lang="es-ES" altLang="es-MX" sz="2000" b="1" dirty="0">
                <a:latin typeface="+mn-lt"/>
              </a:rPr>
              <a:t>ec</a:t>
            </a:r>
            <a:r>
              <a:rPr lang="es-ES" altLang="es-MX" sz="2000" b="1" i="1" dirty="0">
                <a:latin typeface="+mn-lt"/>
              </a:rPr>
              <a:t>onomía solidaria </a:t>
            </a:r>
            <a:r>
              <a:rPr lang="es-ES" altLang="es-MX" sz="2000" dirty="0">
                <a:latin typeface="+mn-lt"/>
              </a:rPr>
              <a:t>busca responder a las necesidades materiales y afectivas de las personas en base a la autogestión y la reciprocidad.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altLang="es-MX" sz="2000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altLang="es-MX" sz="2000" dirty="0">
                <a:latin typeface="+mn-lt"/>
              </a:rPr>
              <a:t>La </a:t>
            </a:r>
            <a:r>
              <a:rPr lang="es-ES" altLang="es-MX" sz="2000" b="1" i="1" dirty="0">
                <a:latin typeface="+mn-lt"/>
              </a:rPr>
              <a:t>economía feminista </a:t>
            </a:r>
            <a:r>
              <a:rPr lang="es-ES" altLang="es-MX" sz="2000" dirty="0">
                <a:latin typeface="+mn-lt"/>
              </a:rPr>
              <a:t>trae al debate y a la práctica de la economía solidaria dimensiones inherentes a la estructura de la economía capitalista: la división sexual del trabajo y la separación entre producción y reproducción. 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altLang="es-MX" sz="2000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altLang="es-MX" sz="2000" dirty="0">
                <a:latin typeface="+mn-lt"/>
              </a:rPr>
              <a:t>La </a:t>
            </a:r>
            <a:r>
              <a:rPr lang="es-ES" altLang="es-MX" sz="2000" b="1" i="1" dirty="0">
                <a:latin typeface="+mn-lt"/>
              </a:rPr>
              <a:t>economía solidaria </a:t>
            </a:r>
            <a:r>
              <a:rPr lang="es-ES" altLang="es-MX" sz="2000" dirty="0">
                <a:latin typeface="+mn-lt"/>
              </a:rPr>
              <a:t>busca superar otro supuesto del capitalismo, la separación entre lo político y lo económico.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altLang="es-MX" sz="2000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altLang="es-MX" sz="2000" dirty="0">
                <a:latin typeface="+mn-lt"/>
              </a:rPr>
              <a:t>La </a:t>
            </a:r>
            <a:r>
              <a:rPr lang="es-ES" altLang="es-MX" sz="2000" b="1" i="1" dirty="0">
                <a:latin typeface="+mn-lt"/>
              </a:rPr>
              <a:t>economía solidaria </a:t>
            </a:r>
            <a:r>
              <a:rPr lang="es-ES" altLang="es-MX" sz="2000" dirty="0">
                <a:latin typeface="+mn-lt"/>
              </a:rPr>
              <a:t>es un fenómeno complejo con diferentes facetas (económicas, sociales, políticas, culturales y ambientales), que se constituyen en un proyecto ético de vida.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altLang="es-MX" sz="2000" dirty="0">
              <a:latin typeface="+mn-lt"/>
            </a:endParaRPr>
          </a:p>
          <a:p>
            <a:pPr marL="0" indent="0" algn="just">
              <a:lnSpc>
                <a:spcPct val="150000"/>
              </a:lnSpc>
            </a:pPr>
            <a:r>
              <a:rPr lang="es-MX" sz="2000" dirty="0">
                <a:solidFill>
                  <a:srgbClr val="003300"/>
                </a:solidFill>
                <a:latin typeface="+mn-lt"/>
              </a:rPr>
              <a:t>Las cajas de ahorro y crédito popular permiten ahorrar y otorga créditos sin fines de lucro.</a:t>
            </a:r>
          </a:p>
        </p:txBody>
      </p:sp>
    </p:spTree>
    <p:extLst>
      <p:ext uri="{BB962C8B-B14F-4D97-AF65-F5344CB8AC3E}">
        <p14:creationId xmlns:p14="http://schemas.microsoft.com/office/powerpoint/2010/main" val="2054276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515B10-FF32-4BCF-A729-CD0268F69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14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583B82-A206-4363-9091-EB10E576C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29943E-3E3A-4E3F-9392-5D0DE7DE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37" y="849419"/>
            <a:ext cx="11424920" cy="804440"/>
          </a:xfrm>
        </p:spPr>
        <p:txBody>
          <a:bodyPr/>
          <a:lstStyle/>
          <a:p>
            <a:r>
              <a:rPr lang="es-ES" altLang="es-MX" sz="4000" b="1" dirty="0">
                <a:latin typeface="+mn-lt"/>
              </a:rPr>
              <a:t>Economía Feminista y la Economía Solidaria</a:t>
            </a:r>
            <a:br>
              <a:rPr lang="es-MX" sz="4000" b="1" dirty="0">
                <a:latin typeface="+mn-lt"/>
              </a:rPr>
            </a:br>
            <a:endParaRPr lang="es-MX" sz="4000" dirty="0">
              <a:latin typeface="+mn-lt"/>
            </a:endParaRP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F1BAF87E-90BB-4103-BF69-850B3579C702}"/>
              </a:ext>
            </a:extLst>
          </p:cNvPr>
          <p:cNvGrpSpPr>
            <a:grpSpLocks/>
          </p:cNvGrpSpPr>
          <p:nvPr/>
        </p:nvGrpSpPr>
        <p:grpSpPr bwMode="auto">
          <a:xfrm>
            <a:off x="2063329" y="1585914"/>
            <a:ext cx="7920037" cy="5062539"/>
            <a:chOff x="385" y="1016"/>
            <a:chExt cx="4989" cy="3189"/>
          </a:xfrm>
        </p:grpSpPr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EF7C025B-B3C6-434D-ABEE-DF702B033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" y="1839"/>
              <a:ext cx="1360" cy="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s-ES" sz="2000" b="1" dirty="0">
                <a:latin typeface="Arial" charset="0"/>
                <a:ea typeface="ＭＳ Ｐゴシック" charset="0"/>
              </a:endParaRPr>
            </a:p>
            <a:p>
              <a:pPr algn="ctr">
                <a:spcBef>
                  <a:spcPct val="50000"/>
                </a:spcBef>
                <a:defRPr/>
              </a:pPr>
              <a:r>
                <a:rPr lang="es-ES" sz="2000" b="1" dirty="0">
                  <a:latin typeface="Arial" charset="0"/>
                  <a:ea typeface="ＭＳ Ｐゴシック" charset="0"/>
                </a:rPr>
                <a:t>Sociedad SOLIDARIA</a:t>
              </a:r>
            </a:p>
          </p:txBody>
        </p:sp>
        <p:sp>
          <p:nvSpPr>
            <p:cNvPr id="11" name="Text Box 3">
              <a:extLst>
                <a:ext uri="{FF2B5EF4-FFF2-40B4-BE49-F238E27FC236}">
                  <a16:creationId xmlns:a16="http://schemas.microsoft.com/office/drawing/2014/main" id="{8F63C71C-C5C7-4D1B-8260-A32CAE3ED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" y="1354"/>
              <a:ext cx="2131" cy="2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s-ES" sz="1800" dirty="0"/>
                <a:t>Humanismo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s-ES" sz="1800" dirty="0"/>
                <a:t>Cooperación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s-ES" sz="1800" dirty="0"/>
                <a:t>Solidaridad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s-ES" sz="1800" dirty="0"/>
                <a:t>Igualdad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s-ES" sz="1800" dirty="0"/>
                <a:t>Democracia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s-ES" sz="1800" dirty="0"/>
                <a:t>Inclusión de </a:t>
              </a:r>
              <a:r>
                <a:rPr lang="es-ES" sz="1800" dirty="0" err="1"/>
                <a:t>tod@s</a:t>
              </a:r>
              <a:endParaRPr lang="es-ES" sz="1800" dirty="0"/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s-ES" sz="1800" dirty="0"/>
                <a:t>Participación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endParaRPr lang="es-ES" sz="1800" dirty="0"/>
            </a:p>
          </p:txBody>
        </p:sp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FA11C34E-B565-4288-940A-D93F6DC4A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3420"/>
              <a:ext cx="4989" cy="785"/>
            </a:xfrm>
            <a:prstGeom prst="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prstDash val="lgDashDot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s-ES" i="1" dirty="0"/>
                <a:t>No al:  individualismo, cálculo utilitarista, competencia, consumismo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s-ES" sz="1800" i="1" dirty="0"/>
                <a:t>                                                                                               Alba </a:t>
              </a:r>
              <a:r>
                <a:rPr lang="es-ES" sz="1800" i="1" dirty="0" err="1"/>
                <a:t>Carosio</a:t>
              </a:r>
              <a:endParaRPr lang="es-ES" sz="1800" i="1" dirty="0"/>
            </a:p>
          </p:txBody>
        </p:sp>
        <p:sp>
          <p:nvSpPr>
            <p:cNvPr id="13" name="AutoShape 5">
              <a:extLst>
                <a:ext uri="{FF2B5EF4-FFF2-40B4-BE49-F238E27FC236}">
                  <a16:creationId xmlns:a16="http://schemas.microsoft.com/office/drawing/2014/main" id="{C6918813-A33E-494A-873F-7A0D5D787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1379"/>
              <a:ext cx="1633" cy="1859"/>
            </a:xfrm>
            <a:prstGeom prst="rightArrow">
              <a:avLst>
                <a:gd name="adj1" fmla="val 50000"/>
                <a:gd name="adj2" fmla="val 25000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Text Box 6">
              <a:extLst>
                <a:ext uri="{FF2B5EF4-FFF2-40B4-BE49-F238E27FC236}">
                  <a16:creationId xmlns:a16="http://schemas.microsoft.com/office/drawing/2014/main" id="{9860FDE3-3B33-41C4-98BE-5CA54916A5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" y="1107"/>
              <a:ext cx="20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s-ES"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0783240C-D832-4AEB-A3A6-E6E9CC3C4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" y="1016"/>
              <a:ext cx="862" cy="237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" b="1" dirty="0">
                  <a:latin typeface="Arial" charset="0"/>
                  <a:ea typeface="ＭＳ Ｐゴシック" charset="0"/>
                </a:rPr>
                <a:t>VALORES</a:t>
              </a:r>
            </a:p>
          </p:txBody>
        </p:sp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A5A2B71C-1E37-4BDE-815C-69F9263B0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1016"/>
              <a:ext cx="862" cy="237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s-ES" b="1" dirty="0">
                  <a:latin typeface="Arial" charset="0"/>
                  <a:ea typeface="ＭＳ Ｐゴシック" charset="0"/>
                </a:rPr>
                <a:t>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1237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6BE468-D236-483B-B050-E3CDC23A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15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0007611-74C8-451E-8326-81A5A214D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37" y="849419"/>
            <a:ext cx="11424920" cy="804440"/>
          </a:xfrm>
        </p:spPr>
        <p:txBody>
          <a:bodyPr/>
          <a:lstStyle/>
          <a:p>
            <a:r>
              <a:rPr lang="es-ES" altLang="es-MX" sz="4000" b="1" dirty="0">
                <a:latin typeface="+mn-lt"/>
              </a:rPr>
              <a:t>Economía Feminista y la </a:t>
            </a:r>
            <a:r>
              <a:rPr lang="es-ES" altLang="es-MX" sz="4000" b="1" dirty="0" err="1">
                <a:latin typeface="+mn-lt"/>
              </a:rPr>
              <a:t>Economía</a:t>
            </a:r>
            <a:r>
              <a:rPr lang="es-ES" altLang="es-MX" sz="4000" b="1" dirty="0">
                <a:latin typeface="+mn-lt"/>
              </a:rPr>
              <a:t> Solidaria</a:t>
            </a:r>
            <a:br>
              <a:rPr lang="es-MX" sz="4000" b="1" dirty="0">
                <a:latin typeface="+mn-lt"/>
              </a:rPr>
            </a:br>
            <a:endParaRPr lang="es-MX" sz="4000" dirty="0">
              <a:latin typeface="+mn-lt"/>
            </a:endParaRP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641286C9-FC2A-4672-A077-9D51ED4F32BD}"/>
              </a:ext>
            </a:extLst>
          </p:cNvPr>
          <p:cNvSpPr txBox="1">
            <a:spLocks/>
          </p:cNvSpPr>
          <p:nvPr/>
        </p:nvSpPr>
        <p:spPr>
          <a:xfrm>
            <a:off x="10643286" y="6356352"/>
            <a:ext cx="710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343BA8-6BF8-4076-B4C8-7C3D7AD96D1C}" type="slidenum">
              <a:rPr lang="es-MX" smtClean="0"/>
              <a:pPr/>
              <a:t>15</a:t>
            </a:fld>
            <a:endParaRPr lang="es-MX"/>
          </a:p>
        </p:txBody>
      </p:sp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id="{D65F5BCF-A722-42E4-B813-247BA5045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716" y="1788491"/>
            <a:ext cx="10714567" cy="11751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800" dirty="0">
                <a:latin typeface="+mj-lt"/>
              </a:rPr>
              <a:t>En la perspectiva de la transformación del modelo de desarrollo, la mirada y la participación de las mujeres es requisito indispensable.</a:t>
            </a:r>
            <a:endParaRPr lang="es-MX" sz="2800" dirty="0">
              <a:latin typeface="+mj-lt"/>
            </a:endParaRPr>
          </a:p>
          <a:p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D72819F-562D-495E-98E3-D8BB1929A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35" y="2859957"/>
            <a:ext cx="2611571" cy="316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C960B35-1C4C-491C-84A0-6477EC81D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6" y="3203852"/>
            <a:ext cx="2475211" cy="2673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id="{7F1A5E4C-F5C7-48D6-AAEC-22DFFDF25C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907" y="3311930"/>
            <a:ext cx="2886635" cy="2427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13395A-5228-4DE0-B0C9-28CEA52F1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36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16B354C-B537-48B6-ABA9-06E8D72A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16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131ECE9-22F7-401C-B359-6B4E35ECE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521" y="536317"/>
            <a:ext cx="5720956" cy="84192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4763D90-388B-4F8C-8DDB-752D99221420}"/>
              </a:ext>
            </a:extLst>
          </p:cNvPr>
          <p:cNvSpPr txBox="1"/>
          <p:nvPr/>
        </p:nvSpPr>
        <p:spPr>
          <a:xfrm>
            <a:off x="2198939" y="3187700"/>
            <a:ext cx="77941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/>
              <a:t>Mtra. Rocío Mejía Flores</a:t>
            </a:r>
          </a:p>
          <a:p>
            <a:pPr algn="ctr"/>
            <a:r>
              <a:rPr lang="es-ES" sz="2800" dirty="0"/>
              <a:t>Directora General de Telecomunicaciones de México</a:t>
            </a:r>
            <a:endParaRPr lang="es-MX" sz="28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AB1ABEC-A584-4E62-82B6-BC04623DAEE0}"/>
              </a:ext>
            </a:extLst>
          </p:cNvPr>
          <p:cNvSpPr txBox="1"/>
          <p:nvPr/>
        </p:nvSpPr>
        <p:spPr>
          <a:xfrm>
            <a:off x="4038385" y="4410901"/>
            <a:ext cx="4115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rocio.mejia@telecomm.gob.mx</a:t>
            </a:r>
            <a:endParaRPr lang="es-MX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0EB7E2B-3976-4094-B9C6-6FA682B20D8A}"/>
              </a:ext>
            </a:extLst>
          </p:cNvPr>
          <p:cNvSpPr txBox="1"/>
          <p:nvPr/>
        </p:nvSpPr>
        <p:spPr>
          <a:xfrm>
            <a:off x="4629508" y="1868683"/>
            <a:ext cx="29329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/>
              <a:t>GRACIAS</a:t>
            </a:r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val="257455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6" y="0"/>
            <a:ext cx="12226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30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5BD1CF-786D-4227-AB54-44EE9D53A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2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748271-61F2-4FB4-9CDE-9D659B9FD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C458C5-B2EA-48B1-8995-8E43E19DC6F3}"/>
              </a:ext>
            </a:extLst>
          </p:cNvPr>
          <p:cNvSpPr/>
          <p:nvPr/>
        </p:nvSpPr>
        <p:spPr>
          <a:xfrm>
            <a:off x="2201333" y="2091647"/>
            <a:ext cx="7916334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dirty="0">
                <a:solidFill>
                  <a:srgbClr val="003300"/>
                </a:solidFill>
              </a:rPr>
              <a:t>La batalla de hoy está en la economía: o se mantiene el sistema anterior, injusto y depredador de la naturaleza, o se dan pasos hacia una economía solidaria.   </a:t>
            </a:r>
            <a:r>
              <a:rPr lang="es-MX" sz="2400" i="1" dirty="0">
                <a:solidFill>
                  <a:srgbClr val="003300"/>
                </a:solidFill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MX" sz="2400" b="1" i="1" dirty="0">
              <a:solidFill>
                <a:srgbClr val="0033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MX" sz="2400" b="1" i="1" dirty="0">
                <a:solidFill>
                  <a:srgbClr val="003300"/>
                </a:solidFill>
              </a:rPr>
              <a:t>(Bernardo Bátiz, La Jornada Mayo 11, 2020).</a:t>
            </a:r>
          </a:p>
        </p:txBody>
      </p:sp>
    </p:spTree>
    <p:extLst>
      <p:ext uri="{BB962C8B-B14F-4D97-AF65-F5344CB8AC3E}">
        <p14:creationId xmlns:p14="http://schemas.microsoft.com/office/powerpoint/2010/main" val="4082728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165171-1B57-4521-B229-C197F54C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827819"/>
            <a:ext cx="11424920" cy="603378"/>
          </a:xfrm>
        </p:spPr>
        <p:txBody>
          <a:bodyPr/>
          <a:lstStyle/>
          <a:p>
            <a:r>
              <a:rPr lang="es-MX" sz="4000" b="1" dirty="0">
                <a:solidFill>
                  <a:srgbClr val="7A0000"/>
                </a:solidFill>
                <a:latin typeface="+mn-lt"/>
                <a:cs typeface="Arial" panose="020B0604020202020204" pitchFamily="34" charset="0"/>
              </a:rPr>
              <a:t>La Banca Social … Tandas para el Bienestar</a:t>
            </a:r>
            <a:endParaRPr lang="es-MX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34EF63-6AC4-48FE-A789-1D9D44FC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3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752823-BB74-4EA7-8A73-DE1A013EC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9EC51E5E-ADB5-4739-B840-37110CDFBB91}"/>
              </a:ext>
            </a:extLst>
          </p:cNvPr>
          <p:cNvSpPr txBox="1">
            <a:spLocks/>
          </p:cNvSpPr>
          <p:nvPr/>
        </p:nvSpPr>
        <p:spPr>
          <a:xfrm>
            <a:off x="10643286" y="6356352"/>
            <a:ext cx="710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343BA8-6BF8-4076-B4C8-7C3D7AD96D1C}" type="slidenum">
              <a:rPr lang="es-MX" smtClean="0"/>
              <a:pPr/>
              <a:t>3</a:t>
            </a:fld>
            <a:endParaRPr lang="es-MX"/>
          </a:p>
        </p:txBody>
      </p:sp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id="{5EB09141-3F2A-4390-9911-CD799EF6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346" y="1883574"/>
            <a:ext cx="7460375" cy="42710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+mn-lt"/>
                <a:cs typeface="Arial" panose="020B0604020202020204" pitchFamily="34" charset="0"/>
              </a:rPr>
              <a:t>Es parte de los 30 programas y proyectos prioritarios del Gobierno de México y resulta fundamental </a:t>
            </a:r>
            <a:r>
              <a:rPr lang="es-MX" sz="2400" b="1" dirty="0">
                <a:latin typeface="+mn-lt"/>
                <a:cs typeface="Arial" panose="020B0604020202020204" pitchFamily="34" charset="0"/>
              </a:rPr>
              <a:t>para avanzar en el combate a la pobreza y la marginación en el país</a:t>
            </a:r>
            <a:r>
              <a:rPr lang="es-MX" sz="24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MX" sz="2400" dirty="0">
                <a:latin typeface="+mn-lt"/>
                <a:cs typeface="Arial" panose="020B0604020202020204" pitchFamily="34" charset="0"/>
              </a:rPr>
              <a:t>Es un esquema innovador y disruptivo, pues por primera vez el Gobierno:</a:t>
            </a:r>
          </a:p>
          <a:p>
            <a:pPr marL="0" indent="0" algn="just">
              <a:buNone/>
            </a:pPr>
            <a:endParaRPr lang="es-MX" sz="2400" dirty="0">
              <a:latin typeface="+mn-lt"/>
              <a:cs typeface="Arial" panose="020B0604020202020204" pitchFamily="34" charset="0"/>
            </a:endParaRPr>
          </a:p>
          <a:p>
            <a:pPr lvl="2">
              <a:buBlip>
                <a:blip r:embed="rId3"/>
              </a:buBlip>
            </a:pPr>
            <a:r>
              <a:rPr lang="es-MX" sz="2400" dirty="0">
                <a:cs typeface="Arial" panose="020B0604020202020204" pitchFamily="34" charset="0"/>
              </a:rPr>
              <a:t>otorga créditos productivos a la palabra; </a:t>
            </a:r>
          </a:p>
          <a:p>
            <a:pPr lvl="2">
              <a:buBlip>
                <a:blip r:embed="rId3"/>
              </a:buBlip>
            </a:pPr>
            <a:r>
              <a:rPr lang="es-MX" sz="2400" dirty="0">
                <a:cs typeface="Arial" panose="020B0604020202020204" pitchFamily="34" charset="0"/>
              </a:rPr>
              <a:t>de manera directa (sin intermediarios);</a:t>
            </a:r>
          </a:p>
          <a:p>
            <a:pPr lvl="2">
              <a:buBlip>
                <a:blip r:embed="rId3"/>
              </a:buBlip>
            </a:pPr>
            <a:r>
              <a:rPr lang="es-MX" sz="2400" dirty="0">
                <a:cs typeface="Arial" panose="020B0604020202020204" pitchFamily="34" charset="0"/>
              </a:rPr>
              <a:t>y con tasa de interés de cero %.</a:t>
            </a:r>
          </a:p>
        </p:txBody>
      </p:sp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74046ACA-734D-4EA6-97C5-2C2877EE7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3" y="1699076"/>
            <a:ext cx="3325020" cy="2493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6632656-33FC-43A7-B5E3-CE84357EA9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51" y="4270220"/>
            <a:ext cx="1749543" cy="2332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BB770DC-A0AE-4055-AD1B-5BC7623F80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/>
          <a:stretch/>
        </p:blipFill>
        <p:spPr>
          <a:xfrm>
            <a:off x="9257235" y="1034085"/>
            <a:ext cx="1449930" cy="34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62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621A4-C15F-480F-9799-34866C71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59" y="866352"/>
            <a:ext cx="11424920" cy="603378"/>
          </a:xfrm>
        </p:spPr>
        <p:txBody>
          <a:bodyPr/>
          <a:lstStyle/>
          <a:p>
            <a:r>
              <a:rPr lang="es-MX" sz="4000" b="1" dirty="0">
                <a:solidFill>
                  <a:srgbClr val="7A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La Banca Social …..Las finanzas inclusivas</a:t>
            </a:r>
            <a:br>
              <a:rPr lang="es-MX" sz="4400" dirty="0">
                <a:solidFill>
                  <a:srgbClr val="7A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ADAF48-4CCC-4C06-9A1B-BE791DC76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4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F8ABF7-250A-40B9-8E80-B1A6EA9D2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41C641C-F4F7-40F0-B2FB-1A062D91B55D}"/>
              </a:ext>
            </a:extLst>
          </p:cNvPr>
          <p:cNvSpPr/>
          <p:nvPr/>
        </p:nvSpPr>
        <p:spPr>
          <a:xfrm>
            <a:off x="503996" y="1832291"/>
            <a:ext cx="5956071" cy="4170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996633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Una gran herramienta para disminuir la pobreza entre los sectores sociales más desfavorecidos, especialmente las mujeres. </a:t>
            </a:r>
          </a:p>
          <a:p>
            <a:pPr marL="285750" indent="-285750" algn="just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MX" sz="2000" b="1" u="sng" dirty="0">
                <a:cs typeface="Arial" panose="020B0604020202020204" pitchFamily="34" charset="0"/>
              </a:rPr>
              <a:t>El autoempleo </a:t>
            </a:r>
            <a:r>
              <a:rPr lang="es-MX" sz="2000" dirty="0">
                <a:cs typeface="Arial" panose="020B0604020202020204" pitchFamily="34" charset="0"/>
              </a:rPr>
              <a:t>les permite una organización más flexible para compatibilizar el trabajo remunerado con las responsabilidades y tareas reproductivas </a:t>
            </a:r>
            <a:r>
              <a:rPr lang="es-MX" sz="2000" i="1" dirty="0">
                <a:cs typeface="Arial" panose="020B0604020202020204" pitchFamily="34" charset="0"/>
              </a:rPr>
              <a:t>(economía de los cuidados). Conciliación familia—trabajo.</a:t>
            </a:r>
          </a:p>
          <a:p>
            <a:pPr marL="285750" indent="-285750" algn="just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MX" sz="2000" i="1" dirty="0">
                <a:cs typeface="Arial" panose="020B0604020202020204" pitchFamily="34" charset="0"/>
              </a:rPr>
              <a:t> </a:t>
            </a:r>
            <a:r>
              <a:rPr lang="es-MX" sz="2000" dirty="0">
                <a:solidFill>
                  <a:srgbClr val="996633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El acceso de las mujeres a recursos financieros les permite ampliar, diversificar, mejorar la calidad de su producción y aumentar la productividad.</a:t>
            </a:r>
          </a:p>
        </p:txBody>
      </p:sp>
      <p:sp>
        <p:nvSpPr>
          <p:cNvPr id="8" name="Marcador de número de diapositiva 1">
            <a:extLst>
              <a:ext uri="{FF2B5EF4-FFF2-40B4-BE49-F238E27FC236}">
                <a16:creationId xmlns:a16="http://schemas.microsoft.com/office/drawing/2014/main" id="{E3904740-8254-41B9-B19C-74B38EB4FF06}"/>
              </a:ext>
            </a:extLst>
          </p:cNvPr>
          <p:cNvSpPr txBox="1">
            <a:spLocks/>
          </p:cNvSpPr>
          <p:nvPr/>
        </p:nvSpPr>
        <p:spPr>
          <a:xfrm>
            <a:off x="10636928" y="6454599"/>
            <a:ext cx="522138" cy="23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343BA8-6BF8-4076-B4C8-7C3D7AD96D1C}" type="slidenum">
              <a:rPr lang="es-MX" smtClean="0"/>
              <a:pPr/>
              <a:t>4</a:t>
            </a:fld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EF14E50-BB1F-4B10-807A-EA93EB549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24" y="1567225"/>
            <a:ext cx="2368860" cy="3463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CC4274D-6DBF-46A7-BD5E-81A192188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584" y="3517477"/>
            <a:ext cx="2772373" cy="2805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2542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4C6878-82D8-4FDD-96EA-F0BC7801F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5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25357E-F2A6-49F1-B32D-239CE05E9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B6E3EEA-6B9F-41E6-BD9E-30015F66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59" y="866351"/>
            <a:ext cx="11424920" cy="603377"/>
          </a:xfrm>
        </p:spPr>
        <p:txBody>
          <a:bodyPr/>
          <a:lstStyle/>
          <a:p>
            <a:r>
              <a:rPr lang="es-MX" sz="4000" b="1" dirty="0">
                <a:solidFill>
                  <a:srgbClr val="7A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Banca Social …..Las finanzas inclusivas</a:t>
            </a:r>
            <a:br>
              <a:rPr lang="es-MX" sz="4400" dirty="0">
                <a:solidFill>
                  <a:srgbClr val="7A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107EEB0-7B2F-418D-B053-0F443C86F563}"/>
              </a:ext>
            </a:extLst>
          </p:cNvPr>
          <p:cNvSpPr/>
          <p:nvPr/>
        </p:nvSpPr>
        <p:spPr>
          <a:xfrm>
            <a:off x="649393" y="1985436"/>
            <a:ext cx="6505936" cy="4263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s-MX" sz="2400" dirty="0">
                <a:solidFill>
                  <a:srgbClr val="7A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disminuir las brechas de desigualdad de género hay que lograr que las mujeres tengan acceso al crédito</a:t>
            </a:r>
            <a:r>
              <a:rPr lang="es-MX" sz="2000" dirty="0">
                <a:solidFill>
                  <a:srgbClr val="7A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9966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desarrollo de su propia identidad, </a:t>
            </a:r>
            <a:r>
              <a:rPr lang="es-MX" sz="1400" dirty="0">
                <a:solidFill>
                  <a:srgbClr val="9966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reconociendo sus capacidades y limitaciones</a:t>
            </a:r>
            <a:r>
              <a:rPr lang="es-MX" sz="2000" dirty="0">
                <a:solidFill>
                  <a:srgbClr val="9966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9966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desarrollo de su autoestima, </a:t>
            </a:r>
            <a:r>
              <a:rPr lang="es-MX" sz="1400" dirty="0">
                <a:solidFill>
                  <a:srgbClr val="9966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la medida que son capaces de tomar decisiones importantes tanto familiares como empresariales.</a:t>
            </a:r>
          </a:p>
          <a:p>
            <a:pPr marL="285750" indent="-285750" algn="just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9966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desarrollo de su autonomía económica, </a:t>
            </a:r>
            <a:r>
              <a:rPr lang="es-MX" sz="1400" dirty="0">
                <a:solidFill>
                  <a:srgbClr val="9966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les permite modificar sus patrones de gasto al generar ingresos y activos propios, que a su vez repercute en el ejercicio de </a:t>
            </a:r>
            <a:r>
              <a:rPr lang="es-MX" sz="2000" dirty="0">
                <a:solidFill>
                  <a:srgbClr val="9966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derechos económicos y sociales.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C55FC03-8977-49F7-87C5-039E386A9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31" y="1916545"/>
            <a:ext cx="2958599" cy="4256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280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C92C0B-3AC3-4DB9-A4EA-B9FEF69D5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6" y="677232"/>
            <a:ext cx="11424920" cy="1325563"/>
          </a:xfrm>
        </p:spPr>
        <p:txBody>
          <a:bodyPr/>
          <a:lstStyle/>
          <a:p>
            <a:r>
              <a:rPr lang="es-MX" sz="4000" b="1" dirty="0">
                <a:solidFill>
                  <a:srgbClr val="A42145"/>
                </a:solidFill>
                <a:latin typeface="+mn-lt"/>
              </a:rPr>
              <a:t>Tandas para </a:t>
            </a:r>
            <a:r>
              <a:rPr lang="es-MX" sz="4000" b="1" dirty="0">
                <a:latin typeface="+mn-lt"/>
              </a:rPr>
              <a:t>e</a:t>
            </a:r>
            <a:r>
              <a:rPr lang="es-MX" sz="4000" b="1" dirty="0">
                <a:solidFill>
                  <a:srgbClr val="A42145"/>
                </a:solidFill>
                <a:latin typeface="+mn-lt"/>
              </a:rPr>
              <a:t>l Bienestar </a:t>
            </a:r>
            <a:br>
              <a:rPr lang="es-MX" sz="4000" b="1" dirty="0">
                <a:solidFill>
                  <a:srgbClr val="A42145"/>
                </a:solidFill>
                <a:latin typeface="+mn-lt"/>
              </a:rPr>
            </a:br>
            <a:r>
              <a:rPr lang="es-MX" sz="4000" b="1" dirty="0">
                <a:solidFill>
                  <a:srgbClr val="A42145"/>
                </a:solidFill>
                <a:latin typeface="+mn-lt"/>
              </a:rPr>
              <a:t>palanca para la economía solidaria</a:t>
            </a:r>
            <a:br>
              <a:rPr lang="es-MX" sz="4000" b="1" dirty="0">
                <a:solidFill>
                  <a:srgbClr val="A42145"/>
                </a:solidFill>
                <a:latin typeface="+mn-lt"/>
              </a:rPr>
            </a:br>
            <a:endParaRPr lang="es-MX" sz="4000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2FDF84-1769-423F-86BF-4CA0E579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11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6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C93890-CADA-4CF3-A36C-FF1125E9A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CE5EC018-8779-4CE7-AE4C-886F65BFBAC3}"/>
              </a:ext>
            </a:extLst>
          </p:cNvPr>
          <p:cNvSpPr/>
          <p:nvPr/>
        </p:nvSpPr>
        <p:spPr>
          <a:xfrm>
            <a:off x="4832838" y="3677548"/>
            <a:ext cx="2438400" cy="930817"/>
          </a:xfrm>
          <a:prstGeom prst="rightArrow">
            <a:avLst>
              <a:gd name="adj1" fmla="val 50000"/>
              <a:gd name="adj2" fmla="val 51259"/>
            </a:avLst>
          </a:prstGeom>
          <a:solidFill>
            <a:srgbClr val="CCCC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rgbClr val="003300"/>
                </a:solidFill>
              </a:rPr>
              <a:t>Impulso a la Economía Popular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42329FAC-286D-4F9B-B281-A2668E1F5883}"/>
              </a:ext>
            </a:extLst>
          </p:cNvPr>
          <p:cNvGrpSpPr/>
          <p:nvPr/>
        </p:nvGrpSpPr>
        <p:grpSpPr>
          <a:xfrm>
            <a:off x="7520467" y="2228480"/>
            <a:ext cx="3982801" cy="4033711"/>
            <a:chOff x="5972581" y="2008418"/>
            <a:chExt cx="3212406" cy="2848808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9FC73FB4-A8EC-47F9-8C21-4709B44E6009}"/>
                </a:ext>
              </a:extLst>
            </p:cNvPr>
            <p:cNvSpPr/>
            <p:nvPr/>
          </p:nvSpPr>
          <p:spPr>
            <a:xfrm>
              <a:off x="5972581" y="2008418"/>
              <a:ext cx="3172664" cy="499372"/>
            </a:xfrm>
            <a:prstGeom prst="roundRect">
              <a:avLst/>
            </a:prstGeom>
            <a:solidFill>
              <a:srgbClr val="ED7D31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/>
          </p:spPr>
          <p:txBody>
            <a:bodyPr spcFirstLastPara="0" vert="horz" wrap="square" lIns="368878" tIns="20320" rIns="20320" bIns="20320" numCol="1" spcCol="1270" anchor="ctr" anchorCtr="0">
              <a:no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Economía local</a:t>
              </a:r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7BCCFE6E-706B-4E90-858D-937122413A4A}"/>
                </a:ext>
              </a:extLst>
            </p:cNvPr>
            <p:cNvGrpSpPr/>
            <p:nvPr/>
          </p:nvGrpSpPr>
          <p:grpSpPr>
            <a:xfrm>
              <a:off x="5972581" y="2796130"/>
              <a:ext cx="3172665" cy="499386"/>
              <a:chOff x="200062" y="933482"/>
              <a:chExt cx="2800871" cy="590400"/>
            </a:xfrm>
          </p:grpSpPr>
          <p:sp>
            <p:nvSpPr>
              <p:cNvPr id="15" name="Rectángulo: esquinas redondeadas 14">
                <a:extLst>
                  <a:ext uri="{FF2B5EF4-FFF2-40B4-BE49-F238E27FC236}">
                    <a16:creationId xmlns:a16="http://schemas.microsoft.com/office/drawing/2014/main" id="{22AEEC52-29F3-4ED5-9C9E-D81CD79EE9C9}"/>
                  </a:ext>
                </a:extLst>
              </p:cNvPr>
              <p:cNvSpPr/>
              <p:nvPr/>
            </p:nvSpPr>
            <p:spPr>
              <a:xfrm>
                <a:off x="200062" y="933482"/>
                <a:ext cx="2800871" cy="59040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-485121"/>
                  <a:satOff val="-27976"/>
                  <a:lumOff val="2876"/>
                  <a:alphaOff val="0"/>
                </a:schemeClr>
              </a:fillRef>
              <a:effectRef idx="0">
                <a:schemeClr val="accent2">
                  <a:hueOff val="-485121"/>
                  <a:satOff val="-27976"/>
                  <a:lumOff val="287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Rectángulo: esquinas redondeadas 4">
                <a:extLst>
                  <a:ext uri="{FF2B5EF4-FFF2-40B4-BE49-F238E27FC236}">
                    <a16:creationId xmlns:a16="http://schemas.microsoft.com/office/drawing/2014/main" id="{047A5443-5AF9-4F90-A223-A80730E3C4A7}"/>
                  </a:ext>
                </a:extLst>
              </p:cNvPr>
              <p:cNvSpPr txBox="1"/>
              <p:nvPr/>
            </p:nvSpPr>
            <p:spPr>
              <a:xfrm>
                <a:off x="257704" y="962303"/>
                <a:ext cx="2743229" cy="53275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5866" tIns="0" rIns="105866" bIns="0" numCol="1" spcCol="1270" anchor="ctr" anchorCtr="0">
                <a:noAutofit/>
              </a:bodyPr>
              <a:lstStyle/>
              <a:p>
                <a:pPr marL="0" lvl="0" indent="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MX" sz="2000" b="1" kern="1200" dirty="0">
                    <a:latin typeface="Montserrat" panose="00000500000000000000" pitchFamily="2" charset="0"/>
                  </a:rPr>
                  <a:t>    Economía solidaria</a:t>
                </a: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82AAF79C-9DC9-41B4-A867-6EF1FEFA21C8}"/>
                </a:ext>
              </a:extLst>
            </p:cNvPr>
            <p:cNvGrpSpPr/>
            <p:nvPr/>
          </p:nvGrpSpPr>
          <p:grpSpPr>
            <a:xfrm>
              <a:off x="6003877" y="3562726"/>
              <a:ext cx="3172665" cy="499386"/>
              <a:chOff x="200062" y="1840683"/>
              <a:chExt cx="2800871" cy="590400"/>
            </a:xfrm>
          </p:grpSpPr>
          <p:sp>
            <p:nvSpPr>
              <p:cNvPr id="13" name="Rectángulo: esquinas redondeadas 12">
                <a:extLst>
                  <a:ext uri="{FF2B5EF4-FFF2-40B4-BE49-F238E27FC236}">
                    <a16:creationId xmlns:a16="http://schemas.microsoft.com/office/drawing/2014/main" id="{A59C2F46-C2FC-409C-AE6B-A58F9FB4A295}"/>
                  </a:ext>
                </a:extLst>
              </p:cNvPr>
              <p:cNvSpPr/>
              <p:nvPr/>
            </p:nvSpPr>
            <p:spPr>
              <a:xfrm>
                <a:off x="200062" y="1840683"/>
                <a:ext cx="2800871" cy="59040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-970242"/>
                  <a:satOff val="-55952"/>
                  <a:lumOff val="5752"/>
                  <a:alphaOff val="0"/>
                </a:schemeClr>
              </a:fillRef>
              <a:effectRef idx="0">
                <a:schemeClr val="accent2">
                  <a:hueOff val="-970242"/>
                  <a:satOff val="-55952"/>
                  <a:lumOff val="575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ctángulo: esquinas redondeadas 4">
                <a:extLst>
                  <a:ext uri="{FF2B5EF4-FFF2-40B4-BE49-F238E27FC236}">
                    <a16:creationId xmlns:a16="http://schemas.microsoft.com/office/drawing/2014/main" id="{D8DEB416-CE2D-4D39-9BE2-CBDA29F92335}"/>
                  </a:ext>
                </a:extLst>
              </p:cNvPr>
              <p:cNvSpPr txBox="1"/>
              <p:nvPr/>
            </p:nvSpPr>
            <p:spPr>
              <a:xfrm>
                <a:off x="228883" y="1869504"/>
                <a:ext cx="2743229" cy="53275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5866" tIns="0" rIns="105866" bIns="0" numCol="1" spcCol="1270" anchor="ctr" anchorCtr="0">
                <a:noAutofit/>
              </a:bodyPr>
              <a:lstStyle/>
              <a:p>
                <a:pPr marL="0" lvl="0" indent="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MX" sz="2000" b="1" kern="1200" dirty="0">
                    <a:latin typeface="Montserrat" panose="00000500000000000000" pitchFamily="2" charset="0"/>
                  </a:rPr>
                  <a:t>   Nuevos emprendedor@s JCF</a:t>
                </a:r>
              </a:p>
            </p:txBody>
          </p:sp>
        </p:grp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FDB3B53D-C866-4A06-8449-BEE725EB359F}"/>
                </a:ext>
              </a:extLst>
            </p:cNvPr>
            <p:cNvSpPr/>
            <p:nvPr/>
          </p:nvSpPr>
          <p:spPr>
            <a:xfrm>
              <a:off x="6008321" y="4358097"/>
              <a:ext cx="3176666" cy="499129"/>
            </a:xfrm>
            <a:prstGeom prst="roundRect">
              <a:avLst/>
            </a:prstGeom>
            <a:solidFill>
              <a:srgbClr val="ED7D31">
                <a:hueOff val="-1455363"/>
                <a:satOff val="-83928"/>
                <a:lumOff val="8628"/>
                <a:alphaOff val="0"/>
              </a:srgbClr>
            </a:solidFill>
            <a:ln w="1270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/>
          </p:spPr>
          <p:txBody>
            <a:bodyPr spcFirstLastPara="0" vert="horz" wrap="square" lIns="368878" tIns="20320" rIns="20320" bIns="20320" numCol="1" spcCol="1270" anchor="ctr" anchorCtr="0">
              <a:no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Impulsar el consumo familiar</a:t>
              </a: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450FBAF1-0118-44AF-A31F-652147324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49" y="2228480"/>
            <a:ext cx="5487595" cy="403371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9D2DB5E-31FC-4637-8A6B-C2918FF22F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/>
          <a:stretch/>
        </p:blipFill>
        <p:spPr>
          <a:xfrm>
            <a:off x="5630808" y="866351"/>
            <a:ext cx="1449930" cy="34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49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8FD39-FA54-46DD-977E-BD2622B62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92" y="827086"/>
            <a:ext cx="11424920" cy="770573"/>
          </a:xfrm>
        </p:spPr>
        <p:txBody>
          <a:bodyPr/>
          <a:lstStyle/>
          <a:p>
            <a:r>
              <a:rPr lang="es-MX" sz="4000" b="1" dirty="0">
                <a:solidFill>
                  <a:srgbClr val="990033"/>
                </a:solidFill>
                <a:latin typeface="+mn-lt"/>
              </a:rPr>
              <a:t>Respuesta a la crisis COVID 19</a:t>
            </a:r>
            <a:endParaRPr lang="es-MX" sz="4000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B45B650-40AF-4CC2-97AF-924F8560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7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248DF1-551E-4FBA-8F19-6424C4D60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A40EB51-3A03-42A2-BE67-2B68A86CC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92" r="51928" b="10510"/>
          <a:stretch/>
        </p:blipFill>
        <p:spPr>
          <a:xfrm>
            <a:off x="254292" y="1910690"/>
            <a:ext cx="2367644" cy="444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B3F58B9-6CF0-407F-B25C-A678F1312C3C}"/>
              </a:ext>
            </a:extLst>
          </p:cNvPr>
          <p:cNvSpPr/>
          <p:nvPr/>
        </p:nvSpPr>
        <p:spPr>
          <a:xfrm>
            <a:off x="2813536" y="1576787"/>
            <a:ext cx="818500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s-MX" sz="2800" b="1" dirty="0">
              <a:solidFill>
                <a:srgbClr val="990033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MX" sz="2800" b="1" dirty="0">
                <a:solidFill>
                  <a:srgbClr val="990033"/>
                </a:solidFill>
              </a:rPr>
              <a:t>Los </a:t>
            </a:r>
            <a:r>
              <a:rPr lang="es-MX" sz="2400" b="1" dirty="0">
                <a:solidFill>
                  <a:srgbClr val="990033"/>
                </a:solidFill>
              </a:rPr>
              <a:t>Créditos a la Palabra: respuesta a la pandemia</a:t>
            </a:r>
            <a:r>
              <a:rPr lang="es-MX" sz="2400" dirty="0">
                <a:solidFill>
                  <a:srgbClr val="990033"/>
                </a:solidFill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s-MX" sz="2000" dirty="0">
              <a:solidFill>
                <a:srgbClr val="990033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2000" b="1" dirty="0">
                <a:solidFill>
                  <a:srgbClr val="990033"/>
                </a:solidFill>
              </a:rPr>
              <a:t>Monto individual:</a:t>
            </a:r>
            <a:r>
              <a:rPr lang="es-MX" sz="2000" dirty="0">
                <a:solidFill>
                  <a:srgbClr val="990033"/>
                </a:solidFill>
              </a:rPr>
              <a:t> 	$25,000 pesos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2000" dirty="0">
                <a:solidFill>
                  <a:srgbClr val="990033"/>
                </a:solidFill>
              </a:rPr>
              <a:t>Se colocaron mas de 1.3 millones de créditos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2000" dirty="0">
                <a:solidFill>
                  <a:srgbClr val="990033"/>
                </a:solidFill>
              </a:rPr>
              <a:t>Monto colocado: 32.4 miles de millones de pesos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MX" sz="2000" dirty="0">
                <a:solidFill>
                  <a:srgbClr val="990033"/>
                </a:solidFill>
              </a:rPr>
              <a:t>       Equivale a:   16,250,000 US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s-MX" sz="2000" dirty="0">
              <a:solidFill>
                <a:srgbClr val="990033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2000" dirty="0">
                <a:solidFill>
                  <a:srgbClr val="990033"/>
                </a:solidFill>
              </a:rPr>
              <a:t>Junto a los créditos para Vivienda, y el agro  generan alternativas para sobrepasar la crisis.</a:t>
            </a:r>
          </a:p>
        </p:txBody>
      </p:sp>
    </p:spTree>
    <p:extLst>
      <p:ext uri="{BB962C8B-B14F-4D97-AF65-F5344CB8AC3E}">
        <p14:creationId xmlns:p14="http://schemas.microsoft.com/office/powerpoint/2010/main" val="355906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4D2244-666E-42E4-AFC9-55236502F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8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C7300E3-DAC8-424D-AA47-75A190AC1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67F0FAC4-13FD-4385-A7D3-B239B099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92" y="827086"/>
            <a:ext cx="11424920" cy="770573"/>
          </a:xfrm>
        </p:spPr>
        <p:txBody>
          <a:bodyPr/>
          <a:lstStyle/>
          <a:p>
            <a:r>
              <a:rPr lang="es-MX" sz="4000" b="1" dirty="0">
                <a:solidFill>
                  <a:srgbClr val="990033"/>
                </a:solidFill>
                <a:latin typeface="+mn-lt"/>
              </a:rPr>
              <a:t>Respuesta a la crisis COVID 19</a:t>
            </a:r>
            <a:endParaRPr lang="es-MX" sz="4000" dirty="0">
              <a:latin typeface="+mn-lt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DB3F78B7-84EB-4FC8-9029-91AD471BE17F}"/>
              </a:ext>
            </a:extLst>
          </p:cNvPr>
          <p:cNvGrpSpPr/>
          <p:nvPr/>
        </p:nvGrpSpPr>
        <p:grpSpPr>
          <a:xfrm>
            <a:off x="838200" y="1739862"/>
            <a:ext cx="6673243" cy="4799050"/>
            <a:chOff x="625024" y="1296950"/>
            <a:chExt cx="7452518" cy="545803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2D5203C-FFB6-470D-B322-AFE6F27D8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024" y="2634359"/>
              <a:ext cx="7452518" cy="4120627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8DB3A16-6D08-490F-A6B1-92E924FD49A6}"/>
                </a:ext>
              </a:extLst>
            </p:cNvPr>
            <p:cNvSpPr/>
            <p:nvPr/>
          </p:nvSpPr>
          <p:spPr>
            <a:xfrm>
              <a:off x="625024" y="1296950"/>
              <a:ext cx="7091244" cy="1338315"/>
            </a:xfrm>
            <a:prstGeom prst="rect">
              <a:avLst/>
            </a:prstGeom>
            <a:solidFill>
              <a:srgbClr val="FF6600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MX" sz="1200" i="1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La emergencia sanitaria ha afectado a pequeñas y medianas empresas</a:t>
              </a:r>
            </a:p>
            <a:p>
              <a:pPr algn="ctr">
                <a:lnSpc>
                  <a:spcPct val="150000"/>
                </a:lnSpc>
              </a:pPr>
              <a:endParaRPr lang="es-MX" sz="12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s-MX" sz="1200" i="1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Podemos ayudarlas con nuestra solidaridad a través del consumo local, a domicilio y por adelantado</a:t>
              </a:r>
            </a:p>
          </p:txBody>
        </p:sp>
      </p:grpSp>
      <p:pic>
        <p:nvPicPr>
          <p:cNvPr id="11" name="Imagen 10" descr="Imagen que contiene persona, tabla, exterior, comida&#10;&#10;Descripción generada automáticamente">
            <a:extLst>
              <a:ext uri="{FF2B5EF4-FFF2-40B4-BE49-F238E27FC236}">
                <a16:creationId xmlns:a16="http://schemas.microsoft.com/office/drawing/2014/main" id="{3A783E1E-64FA-4EFA-984B-0EF3AED3F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brightnessContrast bright="10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15" y="1926721"/>
            <a:ext cx="3075425" cy="4100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0032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FD382-D848-470D-A82D-A7D4CA14B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59" y="840951"/>
            <a:ext cx="11424920" cy="821373"/>
          </a:xfrm>
        </p:spPr>
        <p:txBody>
          <a:bodyPr/>
          <a:lstStyle/>
          <a:p>
            <a:r>
              <a:rPr lang="es-MX" sz="4000" b="1" dirty="0">
                <a:solidFill>
                  <a:srgbClr val="A42145"/>
                </a:solidFill>
                <a:latin typeface="+mn-lt"/>
              </a:rPr>
              <a:t>Capacitación</a:t>
            </a:r>
            <a:br>
              <a:rPr lang="es-MX" sz="4000" b="1" dirty="0">
                <a:solidFill>
                  <a:srgbClr val="A42145"/>
                </a:solidFill>
                <a:latin typeface="+mn-lt"/>
              </a:rPr>
            </a:br>
            <a:endParaRPr lang="es-MX" sz="4000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734CEC-9494-4DBA-84AF-EC548883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9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624E5B2-EF5C-4469-9965-AAE4765D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2" y="262974"/>
            <a:ext cx="4099996" cy="60337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817C809-74B5-4356-A322-F7271A9711A2}"/>
              </a:ext>
            </a:extLst>
          </p:cNvPr>
          <p:cNvSpPr/>
          <p:nvPr/>
        </p:nvSpPr>
        <p:spPr>
          <a:xfrm>
            <a:off x="12023679" y="4899546"/>
            <a:ext cx="168322" cy="1282773"/>
          </a:xfrm>
          <a:prstGeom prst="rect">
            <a:avLst/>
          </a:prstGeom>
          <a:solidFill>
            <a:srgbClr val="A42145"/>
          </a:solidFill>
          <a:ln>
            <a:solidFill>
              <a:srgbClr val="A42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2ED1A9-4CB9-48F9-AD87-FC640053F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84" y="1658318"/>
            <a:ext cx="4167125" cy="24973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E60855-0A6A-47B8-98B0-10431832D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033" y="4155714"/>
            <a:ext cx="3652634" cy="23629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B7AB617-2265-4B21-8DE0-EBF44FAEB8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2" b="8606"/>
          <a:stretch/>
        </p:blipFill>
        <p:spPr>
          <a:xfrm>
            <a:off x="6434218" y="925439"/>
            <a:ext cx="3784730" cy="259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7E6B8BB-6CBC-4254-ADF1-84EFC92582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54" t="2303" r="7009" b="5456"/>
          <a:stretch/>
        </p:blipFill>
        <p:spPr>
          <a:xfrm>
            <a:off x="6999749" y="3455822"/>
            <a:ext cx="2982451" cy="3139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91242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876</Words>
  <Application>Microsoft Office PowerPoint</Application>
  <PresentationFormat>Panorámica</PresentationFormat>
  <Paragraphs>118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Calibri</vt:lpstr>
      <vt:lpstr>Arial</vt:lpstr>
      <vt:lpstr>Montserrat Medium</vt:lpstr>
      <vt:lpstr>Montserrat</vt:lpstr>
      <vt:lpstr>Montserrat SemiBold</vt:lpstr>
      <vt:lpstr>Wingdings</vt:lpstr>
      <vt:lpstr>Calibri Light</vt:lpstr>
      <vt:lpstr>Microsoft Sans Serif</vt:lpstr>
      <vt:lpstr>Tema de Office</vt:lpstr>
      <vt:lpstr>Presentación de PowerPoint</vt:lpstr>
      <vt:lpstr>Presentación de PowerPoint</vt:lpstr>
      <vt:lpstr>La Banca Social … Tandas para el Bienestar</vt:lpstr>
      <vt:lpstr>La Banca Social …..Las finanzas inclusivas </vt:lpstr>
      <vt:lpstr>La Banca Social …..Las finanzas inclusivas </vt:lpstr>
      <vt:lpstr>Tandas para el Bienestar  palanca para la economía solidaria </vt:lpstr>
      <vt:lpstr>Respuesta a la crisis COVID 19</vt:lpstr>
      <vt:lpstr>Respuesta a la crisis COVID 19</vt:lpstr>
      <vt:lpstr>Capacitación </vt:lpstr>
      <vt:lpstr>Accesibilidad a servicios financieros básicos</vt:lpstr>
      <vt:lpstr>TELECOMM</vt:lpstr>
      <vt:lpstr>Economía Solidaria</vt:lpstr>
      <vt:lpstr>Economía Feminista y la Economía Solidaria </vt:lpstr>
      <vt:lpstr>Economía Feminista y la Economía Solidaria </vt:lpstr>
      <vt:lpstr>Economía Feminista y la Economía Solidaria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Xoan</cp:lastModifiedBy>
  <cp:revision>205</cp:revision>
  <dcterms:created xsi:type="dcterms:W3CDTF">2018-12-04T03:27:02Z</dcterms:created>
  <dcterms:modified xsi:type="dcterms:W3CDTF">2020-12-02T04:51:40Z</dcterms:modified>
</cp:coreProperties>
</file>